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vm-file01\users\NALVARPE\A&#209;O%202016\CMI%202016\DICIEMBRE%202016\CONTINUIDAD%20EN%20BARRIDO-DIC2016.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vm-file01\users\NALVARPE\A&#209;O%202016\CMI%202016\DICIEMBRE%202016\CONTINUIDAD%20EN%20BARRIDO-DIC2016.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vm-file01\users\NALVARPE\A&#209;O%202016\CMI%202016\DICIEMBRE%202016\COBERTURA%20R&amp;T-DIC%202016.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file:///\\evm-file01\users\NALVARPE\A&#209;O%202016\CMI%202016\DICIEMBRE%202016\CMI%20DICIEMBRE%202016%20PQR-COMPLETO.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vm-file01\users\NALVARPE\A&#209;O%202016\CMI%202016\DICIEMBRE%202016\CMI%20DICIEMBRE%202016%20PQR-COMPLETO.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Kmt Mensuales Barrido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lineChart>
        <c:grouping val="standard"/>
        <c:varyColors val="0"/>
        <c:ser>
          <c:idx val="0"/>
          <c:order val="0"/>
          <c:tx>
            <c:strRef>
              <c:f>Hoja1!$B$20</c:f>
              <c:strCache>
                <c:ptCount val="1"/>
                <c:pt idx="0">
                  <c:v>Meta</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dLbls>
            <c:dLbl>
              <c:idx val="0"/>
              <c:layout>
                <c:manualLayout>
                  <c:x val="-8.3333333333333329E-2"/>
                  <c:y val="-4.62962962962962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CD-4B7C-AD3D-E61F3F62C9C7}"/>
                </c:ext>
              </c:extLst>
            </c:dLbl>
            <c:dLbl>
              <c:idx val="1"/>
              <c:delete val="1"/>
              <c:extLst>
                <c:ext xmlns:c15="http://schemas.microsoft.com/office/drawing/2012/chart" uri="{CE6537A1-D6FC-4f65-9D91-7224C49458BB}"/>
                <c:ext xmlns:c16="http://schemas.microsoft.com/office/drawing/2014/chart" uri="{C3380CC4-5D6E-409C-BE32-E72D297353CC}">
                  <c16:uniqueId val="{00000001-F4CD-4B7C-AD3D-E61F3F62C9C7}"/>
                </c:ext>
              </c:extLst>
            </c:dLbl>
            <c:dLbl>
              <c:idx val="2"/>
              <c:delete val="1"/>
              <c:extLst>
                <c:ext xmlns:c15="http://schemas.microsoft.com/office/drawing/2012/chart" uri="{CE6537A1-D6FC-4f65-9D91-7224C49458BB}"/>
                <c:ext xmlns:c16="http://schemas.microsoft.com/office/drawing/2014/chart" uri="{C3380CC4-5D6E-409C-BE32-E72D297353CC}">
                  <c16:uniqueId val="{00000002-F4CD-4B7C-AD3D-E61F3F62C9C7}"/>
                </c:ext>
              </c:extLst>
            </c:dLbl>
            <c:dLbl>
              <c:idx val="3"/>
              <c:delete val="1"/>
              <c:extLst>
                <c:ext xmlns:c15="http://schemas.microsoft.com/office/drawing/2012/chart" uri="{CE6537A1-D6FC-4f65-9D91-7224C49458BB}"/>
                <c:ext xmlns:c16="http://schemas.microsoft.com/office/drawing/2014/chart" uri="{C3380CC4-5D6E-409C-BE32-E72D297353CC}">
                  <c16:uniqueId val="{00000003-F4CD-4B7C-AD3D-E61F3F62C9C7}"/>
                </c:ext>
              </c:extLst>
            </c:dLbl>
            <c:dLbl>
              <c:idx val="4"/>
              <c:delete val="1"/>
              <c:extLst>
                <c:ext xmlns:c15="http://schemas.microsoft.com/office/drawing/2012/chart" uri="{CE6537A1-D6FC-4f65-9D91-7224C49458BB}"/>
                <c:ext xmlns:c16="http://schemas.microsoft.com/office/drawing/2014/chart" uri="{C3380CC4-5D6E-409C-BE32-E72D297353CC}">
                  <c16:uniqueId val="{00000004-F4CD-4B7C-AD3D-E61F3F62C9C7}"/>
                </c:ext>
              </c:extLst>
            </c:dLbl>
            <c:dLbl>
              <c:idx val="5"/>
              <c:delete val="1"/>
              <c:extLst>
                <c:ext xmlns:c15="http://schemas.microsoft.com/office/drawing/2012/chart" uri="{CE6537A1-D6FC-4f65-9D91-7224C49458BB}"/>
                <c:ext xmlns:c16="http://schemas.microsoft.com/office/drawing/2014/chart" uri="{C3380CC4-5D6E-409C-BE32-E72D297353CC}">
                  <c16:uniqueId val="{00000005-F4CD-4B7C-AD3D-E61F3F62C9C7}"/>
                </c:ext>
              </c:extLst>
            </c:dLbl>
            <c:dLbl>
              <c:idx val="6"/>
              <c:delete val="1"/>
              <c:extLst>
                <c:ext xmlns:c15="http://schemas.microsoft.com/office/drawing/2012/chart" uri="{CE6537A1-D6FC-4f65-9D91-7224C49458BB}"/>
                <c:ext xmlns:c16="http://schemas.microsoft.com/office/drawing/2014/chart" uri="{C3380CC4-5D6E-409C-BE32-E72D297353CC}">
                  <c16:uniqueId val="{00000006-F4CD-4B7C-AD3D-E61F3F62C9C7}"/>
                </c:ext>
              </c:extLst>
            </c:dLbl>
            <c:dLbl>
              <c:idx val="7"/>
              <c:delete val="1"/>
              <c:extLst>
                <c:ext xmlns:c15="http://schemas.microsoft.com/office/drawing/2012/chart" uri="{CE6537A1-D6FC-4f65-9D91-7224C49458BB}"/>
                <c:ext xmlns:c16="http://schemas.microsoft.com/office/drawing/2014/chart" uri="{C3380CC4-5D6E-409C-BE32-E72D297353CC}">
                  <c16:uniqueId val="{00000007-F4CD-4B7C-AD3D-E61F3F62C9C7}"/>
                </c:ext>
              </c:extLst>
            </c:dLbl>
            <c:dLbl>
              <c:idx val="8"/>
              <c:delete val="1"/>
              <c:extLst>
                <c:ext xmlns:c15="http://schemas.microsoft.com/office/drawing/2012/chart" uri="{CE6537A1-D6FC-4f65-9D91-7224C49458BB}"/>
                <c:ext xmlns:c16="http://schemas.microsoft.com/office/drawing/2014/chart" uri="{C3380CC4-5D6E-409C-BE32-E72D297353CC}">
                  <c16:uniqueId val="{00000008-F4CD-4B7C-AD3D-E61F3F62C9C7}"/>
                </c:ext>
              </c:extLst>
            </c:dLbl>
            <c:dLbl>
              <c:idx val="9"/>
              <c:delete val="1"/>
              <c:extLst>
                <c:ext xmlns:c15="http://schemas.microsoft.com/office/drawing/2012/chart" uri="{CE6537A1-D6FC-4f65-9D91-7224C49458BB}"/>
                <c:ext xmlns:c16="http://schemas.microsoft.com/office/drawing/2014/chart" uri="{C3380CC4-5D6E-409C-BE32-E72D297353CC}">
                  <c16:uniqueId val="{00000009-F4CD-4B7C-AD3D-E61F3F62C9C7}"/>
                </c:ext>
              </c:extLst>
            </c:dLbl>
            <c:dLbl>
              <c:idx val="10"/>
              <c:delete val="1"/>
              <c:extLst>
                <c:ext xmlns:c15="http://schemas.microsoft.com/office/drawing/2012/chart" uri="{CE6537A1-D6FC-4f65-9D91-7224C49458BB}"/>
                <c:ext xmlns:c16="http://schemas.microsoft.com/office/drawing/2014/chart" uri="{C3380CC4-5D6E-409C-BE32-E72D297353CC}">
                  <c16:uniqueId val="{0000000A-F4CD-4B7C-AD3D-E61F3F62C9C7}"/>
                </c:ext>
              </c:extLst>
            </c:dLbl>
            <c:dLbl>
              <c:idx val="11"/>
              <c:layout>
                <c:manualLayout>
                  <c:x val="-5.5555555555555558E-3"/>
                  <c:y val="-8.3333333333333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CD-4B7C-AD3D-E61F3F62C9C7}"/>
                </c:ext>
              </c:extLst>
            </c:dLbl>
            <c:spPr>
              <a:noFill/>
              <a:ln>
                <a:solidFill>
                  <a:srgbClr val="92D05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Hoja1!$A$21:$A$32</c:f>
              <c:strCache>
                <c:ptCount val="12"/>
                <c:pt idx="0">
                  <c:v>EN</c:v>
                </c:pt>
                <c:pt idx="1">
                  <c:v>FEB</c:v>
                </c:pt>
                <c:pt idx="2">
                  <c:v>MAR</c:v>
                </c:pt>
                <c:pt idx="3">
                  <c:v>ABR</c:v>
                </c:pt>
                <c:pt idx="4">
                  <c:v>MAY</c:v>
                </c:pt>
                <c:pt idx="5">
                  <c:v>JUN</c:v>
                </c:pt>
                <c:pt idx="6">
                  <c:v>JUL</c:v>
                </c:pt>
                <c:pt idx="7">
                  <c:v>AG</c:v>
                </c:pt>
                <c:pt idx="8">
                  <c:v>SEPT</c:v>
                </c:pt>
                <c:pt idx="9">
                  <c:v>OCT</c:v>
                </c:pt>
                <c:pt idx="10">
                  <c:v>NOV</c:v>
                </c:pt>
                <c:pt idx="11">
                  <c:v>DIC</c:v>
                </c:pt>
              </c:strCache>
            </c:strRef>
          </c:cat>
          <c:val>
            <c:numRef>
              <c:f>Hoja1!$B$21:$B$32</c:f>
              <c:numCache>
                <c:formatCode>_(* #,##0.00_);_(* \(#,##0.00\);_(* "-"??_);_(@_)</c:formatCode>
                <c:ptCount val="12"/>
                <c:pt idx="0">
                  <c:v>111770.08</c:v>
                </c:pt>
                <c:pt idx="1">
                  <c:v>106998.39</c:v>
                </c:pt>
                <c:pt idx="2">
                  <c:v>111373.28</c:v>
                </c:pt>
                <c:pt idx="3">
                  <c:v>111015.07</c:v>
                </c:pt>
                <c:pt idx="4">
                  <c:v>111960.44</c:v>
                </c:pt>
                <c:pt idx="5">
                  <c:v>112363.67</c:v>
                </c:pt>
                <c:pt idx="6">
                  <c:v>112810.17</c:v>
                </c:pt>
                <c:pt idx="7">
                  <c:v>116640.61</c:v>
                </c:pt>
                <c:pt idx="8">
                  <c:v>115936.83</c:v>
                </c:pt>
                <c:pt idx="9">
                  <c:v>116315.09</c:v>
                </c:pt>
                <c:pt idx="10">
                  <c:v>113379.38</c:v>
                </c:pt>
                <c:pt idx="11">
                  <c:v>118942.62</c:v>
                </c:pt>
              </c:numCache>
            </c:numRef>
          </c:val>
          <c:smooth val="0"/>
          <c:extLst>
            <c:ext xmlns:c16="http://schemas.microsoft.com/office/drawing/2014/chart" uri="{C3380CC4-5D6E-409C-BE32-E72D297353CC}">
              <c16:uniqueId val="{0000000C-F4CD-4B7C-AD3D-E61F3F62C9C7}"/>
            </c:ext>
          </c:extLst>
        </c:ser>
        <c:ser>
          <c:idx val="1"/>
          <c:order val="1"/>
          <c:tx>
            <c:strRef>
              <c:f>Hoja1!$C$20</c:f>
              <c:strCache>
                <c:ptCount val="1"/>
                <c:pt idx="0">
                  <c:v>Realizado</c:v>
                </c:pt>
              </c:strCache>
            </c:strRef>
          </c:tx>
          <c:spPr>
            <a:ln w="28575" cap="rnd">
              <a:solidFill>
                <a:schemeClr val="accent6"/>
              </a:solidFill>
              <a:round/>
            </a:ln>
            <a:effectLst/>
          </c:spPr>
          <c:marker>
            <c:symbol val="circle"/>
            <c:size val="5"/>
            <c:spPr>
              <a:solidFill>
                <a:schemeClr val="accent6">
                  <a:lumMod val="75000"/>
                </a:schemeClr>
              </a:solidFill>
              <a:ln w="9525">
                <a:solidFill>
                  <a:schemeClr val="accent6"/>
                </a:solidFill>
              </a:ln>
              <a:effectLst/>
            </c:spPr>
          </c:marker>
          <c:dLbls>
            <c:dLbl>
              <c:idx val="0"/>
              <c:layout>
                <c:manualLayout>
                  <c:x val="-8.0555555555555561E-2"/>
                  <c:y val="0.129629629629629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4CD-4B7C-AD3D-E61F3F62C9C7}"/>
                </c:ext>
              </c:extLst>
            </c:dLbl>
            <c:dLbl>
              <c:idx val="1"/>
              <c:delete val="1"/>
              <c:extLst>
                <c:ext xmlns:c15="http://schemas.microsoft.com/office/drawing/2012/chart" uri="{CE6537A1-D6FC-4f65-9D91-7224C49458BB}"/>
                <c:ext xmlns:c16="http://schemas.microsoft.com/office/drawing/2014/chart" uri="{C3380CC4-5D6E-409C-BE32-E72D297353CC}">
                  <c16:uniqueId val="{0000000E-F4CD-4B7C-AD3D-E61F3F62C9C7}"/>
                </c:ext>
              </c:extLst>
            </c:dLbl>
            <c:dLbl>
              <c:idx val="2"/>
              <c:delete val="1"/>
              <c:extLst>
                <c:ext xmlns:c15="http://schemas.microsoft.com/office/drawing/2012/chart" uri="{CE6537A1-D6FC-4f65-9D91-7224C49458BB}"/>
                <c:ext xmlns:c16="http://schemas.microsoft.com/office/drawing/2014/chart" uri="{C3380CC4-5D6E-409C-BE32-E72D297353CC}">
                  <c16:uniqueId val="{0000000F-F4CD-4B7C-AD3D-E61F3F62C9C7}"/>
                </c:ext>
              </c:extLst>
            </c:dLbl>
            <c:dLbl>
              <c:idx val="3"/>
              <c:delete val="1"/>
              <c:extLst>
                <c:ext xmlns:c15="http://schemas.microsoft.com/office/drawing/2012/chart" uri="{CE6537A1-D6FC-4f65-9D91-7224C49458BB}"/>
                <c:ext xmlns:c16="http://schemas.microsoft.com/office/drawing/2014/chart" uri="{C3380CC4-5D6E-409C-BE32-E72D297353CC}">
                  <c16:uniqueId val="{00000010-F4CD-4B7C-AD3D-E61F3F62C9C7}"/>
                </c:ext>
              </c:extLst>
            </c:dLbl>
            <c:dLbl>
              <c:idx val="4"/>
              <c:delete val="1"/>
              <c:extLst>
                <c:ext xmlns:c15="http://schemas.microsoft.com/office/drawing/2012/chart" uri="{CE6537A1-D6FC-4f65-9D91-7224C49458BB}"/>
                <c:ext xmlns:c16="http://schemas.microsoft.com/office/drawing/2014/chart" uri="{C3380CC4-5D6E-409C-BE32-E72D297353CC}">
                  <c16:uniqueId val="{00000011-F4CD-4B7C-AD3D-E61F3F62C9C7}"/>
                </c:ext>
              </c:extLst>
            </c:dLbl>
            <c:dLbl>
              <c:idx val="5"/>
              <c:delete val="1"/>
              <c:extLst>
                <c:ext xmlns:c15="http://schemas.microsoft.com/office/drawing/2012/chart" uri="{CE6537A1-D6FC-4f65-9D91-7224C49458BB}"/>
                <c:ext xmlns:c16="http://schemas.microsoft.com/office/drawing/2014/chart" uri="{C3380CC4-5D6E-409C-BE32-E72D297353CC}">
                  <c16:uniqueId val="{00000012-F4CD-4B7C-AD3D-E61F3F62C9C7}"/>
                </c:ext>
              </c:extLst>
            </c:dLbl>
            <c:dLbl>
              <c:idx val="6"/>
              <c:delete val="1"/>
              <c:extLst>
                <c:ext xmlns:c15="http://schemas.microsoft.com/office/drawing/2012/chart" uri="{CE6537A1-D6FC-4f65-9D91-7224C49458BB}"/>
                <c:ext xmlns:c16="http://schemas.microsoft.com/office/drawing/2014/chart" uri="{C3380CC4-5D6E-409C-BE32-E72D297353CC}">
                  <c16:uniqueId val="{00000013-F4CD-4B7C-AD3D-E61F3F62C9C7}"/>
                </c:ext>
              </c:extLst>
            </c:dLbl>
            <c:dLbl>
              <c:idx val="7"/>
              <c:delete val="1"/>
              <c:extLst>
                <c:ext xmlns:c15="http://schemas.microsoft.com/office/drawing/2012/chart" uri="{CE6537A1-D6FC-4f65-9D91-7224C49458BB}"/>
                <c:ext xmlns:c16="http://schemas.microsoft.com/office/drawing/2014/chart" uri="{C3380CC4-5D6E-409C-BE32-E72D297353CC}">
                  <c16:uniqueId val="{00000014-F4CD-4B7C-AD3D-E61F3F62C9C7}"/>
                </c:ext>
              </c:extLst>
            </c:dLbl>
            <c:dLbl>
              <c:idx val="8"/>
              <c:delete val="1"/>
              <c:extLst>
                <c:ext xmlns:c15="http://schemas.microsoft.com/office/drawing/2012/chart" uri="{CE6537A1-D6FC-4f65-9D91-7224C49458BB}"/>
                <c:ext xmlns:c16="http://schemas.microsoft.com/office/drawing/2014/chart" uri="{C3380CC4-5D6E-409C-BE32-E72D297353CC}">
                  <c16:uniqueId val="{00000015-F4CD-4B7C-AD3D-E61F3F62C9C7}"/>
                </c:ext>
              </c:extLst>
            </c:dLbl>
            <c:dLbl>
              <c:idx val="9"/>
              <c:delete val="1"/>
              <c:extLst>
                <c:ext xmlns:c15="http://schemas.microsoft.com/office/drawing/2012/chart" uri="{CE6537A1-D6FC-4f65-9D91-7224C49458BB}"/>
                <c:ext xmlns:c16="http://schemas.microsoft.com/office/drawing/2014/chart" uri="{C3380CC4-5D6E-409C-BE32-E72D297353CC}">
                  <c16:uniqueId val="{00000016-F4CD-4B7C-AD3D-E61F3F62C9C7}"/>
                </c:ext>
              </c:extLst>
            </c:dLbl>
            <c:dLbl>
              <c:idx val="10"/>
              <c:delete val="1"/>
              <c:extLst>
                <c:ext xmlns:c15="http://schemas.microsoft.com/office/drawing/2012/chart" uri="{CE6537A1-D6FC-4f65-9D91-7224C49458BB}"/>
                <c:ext xmlns:c16="http://schemas.microsoft.com/office/drawing/2014/chart" uri="{C3380CC4-5D6E-409C-BE32-E72D297353CC}">
                  <c16:uniqueId val="{00000017-F4CD-4B7C-AD3D-E61F3F62C9C7}"/>
                </c:ext>
              </c:extLst>
            </c:dLbl>
            <c:dLbl>
              <c:idx val="11"/>
              <c:layout>
                <c:manualLayout>
                  <c:x val="-6.1111111111111109E-2"/>
                  <c:y val="-4.62962962962962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F4CD-4B7C-AD3D-E61F3F62C9C7}"/>
                </c:ext>
              </c:extLst>
            </c:dLbl>
            <c:spPr>
              <a:noFill/>
              <a:ln>
                <a:solidFill>
                  <a:schemeClr val="accent2"/>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Hoja1!$A$21:$A$32</c:f>
              <c:strCache>
                <c:ptCount val="12"/>
                <c:pt idx="0">
                  <c:v>EN</c:v>
                </c:pt>
                <c:pt idx="1">
                  <c:v>FEB</c:v>
                </c:pt>
                <c:pt idx="2">
                  <c:v>MAR</c:v>
                </c:pt>
                <c:pt idx="3">
                  <c:v>ABR</c:v>
                </c:pt>
                <c:pt idx="4">
                  <c:v>MAY</c:v>
                </c:pt>
                <c:pt idx="5">
                  <c:v>JUN</c:v>
                </c:pt>
                <c:pt idx="6">
                  <c:v>JUL</c:v>
                </c:pt>
                <c:pt idx="7">
                  <c:v>AG</c:v>
                </c:pt>
                <c:pt idx="8">
                  <c:v>SEPT</c:v>
                </c:pt>
                <c:pt idx="9">
                  <c:v>OCT</c:v>
                </c:pt>
                <c:pt idx="10">
                  <c:v>NOV</c:v>
                </c:pt>
                <c:pt idx="11">
                  <c:v>DIC</c:v>
                </c:pt>
              </c:strCache>
            </c:strRef>
          </c:cat>
          <c:val>
            <c:numRef>
              <c:f>Hoja1!$C$21:$C$32</c:f>
              <c:numCache>
                <c:formatCode>_(* #,##0.00_);_(* \(#,##0.00\);_(* "-"??_);_(@_)</c:formatCode>
                <c:ptCount val="12"/>
                <c:pt idx="0">
                  <c:v>109208.78</c:v>
                </c:pt>
                <c:pt idx="1">
                  <c:v>103685.99</c:v>
                </c:pt>
                <c:pt idx="2">
                  <c:v>109217.08</c:v>
                </c:pt>
                <c:pt idx="3">
                  <c:v>109382.57</c:v>
                </c:pt>
                <c:pt idx="4">
                  <c:v>109945.54</c:v>
                </c:pt>
                <c:pt idx="5">
                  <c:v>110187.97</c:v>
                </c:pt>
                <c:pt idx="6">
                  <c:v>110588.6</c:v>
                </c:pt>
                <c:pt idx="7">
                  <c:v>116664.32000000001</c:v>
                </c:pt>
                <c:pt idx="8">
                  <c:v>116008.83</c:v>
                </c:pt>
                <c:pt idx="9">
                  <c:v>116595.09</c:v>
                </c:pt>
                <c:pt idx="10">
                  <c:v>113613.38</c:v>
                </c:pt>
                <c:pt idx="11">
                  <c:v>119439.62</c:v>
                </c:pt>
              </c:numCache>
            </c:numRef>
          </c:val>
          <c:smooth val="0"/>
          <c:extLst>
            <c:ext xmlns:c16="http://schemas.microsoft.com/office/drawing/2014/chart" uri="{C3380CC4-5D6E-409C-BE32-E72D297353CC}">
              <c16:uniqueId val="{00000019-F4CD-4B7C-AD3D-E61F3F62C9C7}"/>
            </c:ext>
          </c:extLst>
        </c:ser>
        <c:ser>
          <c:idx val="2"/>
          <c:order val="2"/>
          <c:tx>
            <c:strRef>
              <c:f>Hoja1!$D$20</c:f>
              <c:strCache>
                <c:ptCount val="1"/>
                <c:pt idx="0">
                  <c:v>PGIRS</c:v>
                </c:pt>
              </c:strCache>
            </c:strRef>
          </c:tx>
          <c:spPr>
            <a:ln w="28575" cap="rnd">
              <a:solidFill>
                <a:srgbClr val="FFFF00"/>
              </a:solidFill>
              <a:round/>
            </a:ln>
            <a:effectLst/>
          </c:spPr>
          <c:marker>
            <c:symbol val="circle"/>
            <c:size val="5"/>
            <c:spPr>
              <a:solidFill>
                <a:srgbClr val="FFFF00"/>
              </a:solidFill>
              <a:ln w="9525">
                <a:solidFill>
                  <a:srgbClr val="FFFF00"/>
                </a:solidFill>
              </a:ln>
              <a:effectLst/>
            </c:spPr>
          </c:marker>
          <c:cat>
            <c:strRef>
              <c:f>Hoja1!$A$21:$A$32</c:f>
              <c:strCache>
                <c:ptCount val="12"/>
                <c:pt idx="0">
                  <c:v>EN</c:v>
                </c:pt>
                <c:pt idx="1">
                  <c:v>FEB</c:v>
                </c:pt>
                <c:pt idx="2">
                  <c:v>MAR</c:v>
                </c:pt>
                <c:pt idx="3">
                  <c:v>ABR</c:v>
                </c:pt>
                <c:pt idx="4">
                  <c:v>MAY</c:v>
                </c:pt>
                <c:pt idx="5">
                  <c:v>JUN</c:v>
                </c:pt>
                <c:pt idx="6">
                  <c:v>JUL</c:v>
                </c:pt>
                <c:pt idx="7">
                  <c:v>AG</c:v>
                </c:pt>
                <c:pt idx="8">
                  <c:v>SEPT</c:v>
                </c:pt>
                <c:pt idx="9">
                  <c:v>OCT</c:v>
                </c:pt>
                <c:pt idx="10">
                  <c:v>NOV</c:v>
                </c:pt>
                <c:pt idx="11">
                  <c:v>DIC</c:v>
                </c:pt>
              </c:strCache>
            </c:strRef>
          </c:cat>
          <c:val>
            <c:numRef>
              <c:f>Hoja1!$D$21:$D$32</c:f>
              <c:numCache>
                <c:formatCode>_(* #,##0.00_);_(* \(#,##0.00\);_(* "-"??_);_(@_)</c:formatCode>
                <c:ptCount val="12"/>
                <c:pt idx="0">
                  <c:v>111348</c:v>
                </c:pt>
                <c:pt idx="1">
                  <c:v>111348</c:v>
                </c:pt>
                <c:pt idx="2">
                  <c:v>111348</c:v>
                </c:pt>
                <c:pt idx="3">
                  <c:v>111348</c:v>
                </c:pt>
                <c:pt idx="4">
                  <c:v>111348</c:v>
                </c:pt>
                <c:pt idx="5">
                  <c:v>111348</c:v>
                </c:pt>
                <c:pt idx="6">
                  <c:v>111348</c:v>
                </c:pt>
                <c:pt idx="7">
                  <c:v>111348</c:v>
                </c:pt>
                <c:pt idx="8">
                  <c:v>111348</c:v>
                </c:pt>
                <c:pt idx="9">
                  <c:v>111348</c:v>
                </c:pt>
                <c:pt idx="10">
                  <c:v>111348</c:v>
                </c:pt>
                <c:pt idx="11">
                  <c:v>111348</c:v>
                </c:pt>
              </c:numCache>
            </c:numRef>
          </c:val>
          <c:smooth val="0"/>
          <c:extLst>
            <c:ext xmlns:c16="http://schemas.microsoft.com/office/drawing/2014/chart" uri="{C3380CC4-5D6E-409C-BE32-E72D297353CC}">
              <c16:uniqueId val="{0000001A-F4CD-4B7C-AD3D-E61F3F62C9C7}"/>
            </c:ext>
          </c:extLst>
        </c:ser>
        <c:dLbls>
          <c:showLegendKey val="0"/>
          <c:showVal val="0"/>
          <c:showCatName val="0"/>
          <c:showSerName val="0"/>
          <c:showPercent val="0"/>
          <c:showBubbleSize val="0"/>
        </c:dLbls>
        <c:marker val="1"/>
        <c:smooth val="0"/>
        <c:axId val="309322472"/>
        <c:axId val="309321160"/>
      </c:lineChart>
      <c:catAx>
        <c:axId val="309322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09321160"/>
        <c:crosses val="autoZero"/>
        <c:auto val="1"/>
        <c:lblAlgn val="ctr"/>
        <c:lblOffset val="100"/>
        <c:noMultiLvlLbl val="0"/>
      </c:catAx>
      <c:valAx>
        <c:axId val="309321160"/>
        <c:scaling>
          <c:orientation val="minMax"/>
          <c:max val="125000"/>
          <c:min val="95000"/>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09322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s-CO" b="1"/>
              <a:t>BARRIDO MECÁNICO</a:t>
            </a:r>
          </a:p>
        </c:rich>
      </c:tx>
      <c:layout>
        <c:manualLayout>
          <c:xMode val="edge"/>
          <c:yMode val="edge"/>
          <c:x val="0.43190266841644798"/>
          <c:y val="4.166666666666666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lineChart>
        <c:grouping val="standard"/>
        <c:varyColors val="0"/>
        <c:ser>
          <c:idx val="0"/>
          <c:order val="0"/>
          <c:tx>
            <c:strRef>
              <c:f>Hoja1!$L$3</c:f>
              <c:strCache>
                <c:ptCount val="1"/>
                <c:pt idx="0">
                  <c:v>META BARRIDO MECANICO</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dLbls>
            <c:dLbl>
              <c:idx val="0"/>
              <c:layout>
                <c:manualLayout>
                  <c:x val="-4.4444444444444446E-2"/>
                  <c:y val="-5.09259259259259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AD4-4A85-AAC4-3A98DD4A331D}"/>
                </c:ext>
              </c:extLst>
            </c:dLbl>
            <c:dLbl>
              <c:idx val="1"/>
              <c:layout>
                <c:manualLayout>
                  <c:x val="-5.5555555555555552E-2"/>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AD4-4A85-AAC4-3A98DD4A331D}"/>
                </c:ext>
              </c:extLst>
            </c:dLbl>
            <c:dLbl>
              <c:idx val="2"/>
              <c:layout>
                <c:manualLayout>
                  <c:x val="-3.9573826418238575E-2"/>
                  <c:y val="-3.24073279320498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AD4-4A85-AAC4-3A98DD4A331D}"/>
                </c:ext>
              </c:extLst>
            </c:dLbl>
            <c:dLbl>
              <c:idx val="3"/>
              <c:layout>
                <c:manualLayout>
                  <c:x val="-5.2777777777777778E-2"/>
                  <c:y val="-3.24074074074074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AD4-4A85-AAC4-3A98DD4A331D}"/>
                </c:ext>
              </c:extLst>
            </c:dLbl>
            <c:dLbl>
              <c:idx val="4"/>
              <c:layout>
                <c:manualLayout>
                  <c:x val="-4.7222222222222221E-2"/>
                  <c:y val="-3.24074074074074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AD4-4A85-AAC4-3A98DD4A331D}"/>
                </c:ext>
              </c:extLst>
            </c:dLbl>
            <c:dLbl>
              <c:idx val="5"/>
              <c:layout>
                <c:manualLayout>
                  <c:x val="-3.888888888888889E-2"/>
                  <c:y val="-3.70370370370370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AD4-4A85-AAC4-3A98DD4A331D}"/>
                </c:ext>
              </c:extLst>
            </c:dLbl>
            <c:dLbl>
              <c:idx val="6"/>
              <c:layout>
                <c:manualLayout>
                  <c:x val="-4.1666666666666768E-2"/>
                  <c:y val="-2.7777777777777801E-2"/>
                </c:manualLayout>
              </c:layout>
              <c:spPr>
                <a:noFill/>
                <a:ln>
                  <a:noFill/>
                </a:ln>
                <a:effectLst/>
              </c:spPr>
              <c:txPr>
                <a:bodyPr rot="0" spcFirstLastPara="1" vertOverflow="ellipsis" vert="horz" wrap="square" lIns="38100" tIns="19050" rIns="38100" bIns="19050" anchor="ctr" anchorCtr="1">
                  <a:noAutofit/>
                </a:bodyPr>
                <a:lstStyle/>
                <a:p>
                  <a:pPr>
                    <a:defRPr sz="8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15:layout>
                    <c:manualLayout>
                      <c:w val="9.5958223972003515E-2"/>
                      <c:h val="7.4004811898512685E-2"/>
                    </c:manualLayout>
                  </c15:layout>
                </c:ext>
                <c:ext xmlns:c16="http://schemas.microsoft.com/office/drawing/2014/chart" uri="{C3380CC4-5D6E-409C-BE32-E72D297353CC}">
                  <c16:uniqueId val="{00000006-9AD4-4A85-AAC4-3A98DD4A331D}"/>
                </c:ext>
              </c:extLst>
            </c:dLbl>
            <c:dLbl>
              <c:idx val="7"/>
              <c:layout>
                <c:manualLayout>
                  <c:x val="-2.6149100763684596E-2"/>
                  <c:y val="4.89332402849667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AD4-4A85-AAC4-3A98DD4A331D}"/>
                </c:ext>
              </c:extLst>
            </c:dLbl>
            <c:dLbl>
              <c:idx val="8"/>
              <c:layout>
                <c:manualLayout>
                  <c:x val="-3.5875128021067564E-2"/>
                  <c:y val="4.37541283992819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AD4-4A85-AAC4-3A98DD4A331D}"/>
                </c:ext>
              </c:extLst>
            </c:dLbl>
            <c:dLbl>
              <c:idx val="9"/>
              <c:layout>
                <c:manualLayout>
                  <c:x val="-3.8188697182055913E-2"/>
                  <c:y val="4.41937446120890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AD4-4A85-AAC4-3A98DD4A331D}"/>
                </c:ext>
              </c:extLst>
            </c:dLbl>
            <c:dLbl>
              <c:idx val="10"/>
              <c:layout>
                <c:manualLayout>
                  <c:x val="-3.4041095400840077E-2"/>
                  <c:y val="4.39739365056854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AD4-4A85-AAC4-3A98DD4A331D}"/>
                </c:ext>
              </c:extLst>
            </c:dLbl>
            <c:dLbl>
              <c:idx val="11"/>
              <c:layout>
                <c:manualLayout>
                  <c:x val="-2.6590601134856465E-2"/>
                  <c:y val="4.80540078593526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AD4-4A85-AAC4-3A98DD4A331D}"/>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Hoja1!$K$4:$K$15</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Hoja1!$L$4:$L$15</c:f>
              <c:numCache>
                <c:formatCode>_-* #,##0_-;\-* #,##0_-;_-* "-"??_-;_-@_-</c:formatCode>
                <c:ptCount val="12"/>
                <c:pt idx="0">
                  <c:v>8268</c:v>
                </c:pt>
                <c:pt idx="1">
                  <c:v>7950</c:v>
                </c:pt>
                <c:pt idx="2">
                  <c:v>8586</c:v>
                </c:pt>
                <c:pt idx="3">
                  <c:v>8268</c:v>
                </c:pt>
                <c:pt idx="4">
                  <c:v>8268</c:v>
                </c:pt>
                <c:pt idx="5">
                  <c:v>8268</c:v>
                </c:pt>
                <c:pt idx="6">
                  <c:v>8268</c:v>
                </c:pt>
                <c:pt idx="7">
                  <c:v>8586</c:v>
                </c:pt>
                <c:pt idx="8">
                  <c:v>8586</c:v>
                </c:pt>
                <c:pt idx="9">
                  <c:v>8268</c:v>
                </c:pt>
                <c:pt idx="10">
                  <c:v>8268</c:v>
                </c:pt>
                <c:pt idx="11">
                  <c:v>8586</c:v>
                </c:pt>
              </c:numCache>
            </c:numRef>
          </c:val>
          <c:smooth val="0"/>
          <c:extLst>
            <c:ext xmlns:c16="http://schemas.microsoft.com/office/drawing/2014/chart" uri="{C3380CC4-5D6E-409C-BE32-E72D297353CC}">
              <c16:uniqueId val="{0000000C-9AD4-4A85-AAC4-3A98DD4A331D}"/>
            </c:ext>
          </c:extLst>
        </c:ser>
        <c:ser>
          <c:idx val="1"/>
          <c:order val="1"/>
          <c:tx>
            <c:strRef>
              <c:f>Hoja1!$M$3</c:f>
              <c:strCache>
                <c:ptCount val="1"/>
                <c:pt idx="0">
                  <c:v>KM  BARRIDOS</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layout>
                <c:manualLayout>
                  <c:x val="-4.3044180159721279E-2"/>
                  <c:y val="4.17766018189214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AD4-4A85-AAC4-3A98DD4A331D}"/>
                </c:ext>
              </c:extLst>
            </c:dLbl>
            <c:dLbl>
              <c:idx val="1"/>
              <c:layout>
                <c:manualLayout>
                  <c:x val="-3.6331817332444317E-2"/>
                  <c:y val="3.70371061460436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AD4-4A85-AAC4-3A98DD4A331D}"/>
                </c:ext>
              </c:extLst>
            </c:dLbl>
            <c:dLbl>
              <c:idx val="2"/>
              <c:layout>
                <c:manualLayout>
                  <c:x val="-3.263311893527316E-2"/>
                  <c:y val="4.16665111714017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AD4-4A85-AAC4-3A98DD4A331D}"/>
                </c:ext>
              </c:extLst>
            </c:dLbl>
            <c:dLbl>
              <c:idx val="3"/>
              <c:layout>
                <c:manualLayout>
                  <c:x val="-4.3508400122124181E-2"/>
                  <c:y val="3.70371061460435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AD4-4A85-AAC4-3A98DD4A331D}"/>
                </c:ext>
              </c:extLst>
            </c:dLbl>
            <c:dLbl>
              <c:idx val="4"/>
              <c:layout>
                <c:manualLayout>
                  <c:x val="-3.5662099943737105E-2"/>
                  <c:y val="2.3697478364388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AD4-4A85-AAC4-3A98DD4A331D}"/>
                </c:ext>
              </c:extLst>
            </c:dLbl>
            <c:dLbl>
              <c:idx val="5"/>
              <c:layout>
                <c:manualLayout>
                  <c:x val="-2.7557077229251457E-2"/>
                  <c:y val="4.73949567287776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9AD4-4A85-AAC4-3A98DD4A331D}"/>
                </c:ext>
              </c:extLst>
            </c:dLbl>
            <c:dLbl>
              <c:idx val="6"/>
              <c:layout>
                <c:manualLayout>
                  <c:x val="-2.5936072686354256E-2"/>
                  <c:y val="3.79159653830221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9AD4-4A85-AAC4-3A98DD4A331D}"/>
                </c:ext>
              </c:extLst>
            </c:dLbl>
            <c:dLbl>
              <c:idx val="7"/>
              <c:layout>
                <c:manualLayout>
                  <c:x val="-3.1940681955334817E-2"/>
                  <c:y val="-5.30133116386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9AD4-4A85-AAC4-3A98DD4A331D}"/>
                </c:ext>
              </c:extLst>
            </c:dLbl>
            <c:dLbl>
              <c:idx val="8"/>
              <c:layout>
                <c:manualLayout>
                  <c:x val="-3.333334184254353E-2"/>
                  <c:y val="-3.86851071611167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9AD4-4A85-AAC4-3A98DD4A331D}"/>
                </c:ext>
              </c:extLst>
            </c:dLbl>
            <c:dLbl>
              <c:idx val="9"/>
              <c:layout>
                <c:manualLayout>
                  <c:x val="-3.263311893527316E-2"/>
                  <c:y val="-4.37541283992820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9AD4-4A85-AAC4-3A98DD4A331D}"/>
                </c:ext>
              </c:extLst>
            </c:dLbl>
            <c:dLbl>
              <c:idx val="10"/>
              <c:layout>
                <c:manualLayout>
                  <c:x val="-3.6796037294847199E-2"/>
                  <c:y val="-5.30133116386340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9AD4-4A85-AAC4-3A98DD4A331D}"/>
                </c:ext>
              </c:extLst>
            </c:dLbl>
            <c:dLbl>
              <c:idx val="11"/>
              <c:layout>
                <c:manualLayout>
                  <c:x val="-3.4041095400839959E-2"/>
                  <c:y val="-3.79159653830221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9AD4-4A85-AAC4-3A98DD4A331D}"/>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Hoja1!$K$4:$K$15</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Hoja1!$M$4:$M$15</c:f>
              <c:numCache>
                <c:formatCode>_-* #,##0_-;\-* #,##0_-;_-* "-"??_-;_-@_-</c:formatCode>
                <c:ptCount val="12"/>
                <c:pt idx="0">
                  <c:v>5706.7</c:v>
                </c:pt>
                <c:pt idx="1">
                  <c:v>4637.6000000000004</c:v>
                </c:pt>
                <c:pt idx="2">
                  <c:v>6429.8</c:v>
                </c:pt>
                <c:pt idx="3">
                  <c:v>6635.5</c:v>
                </c:pt>
                <c:pt idx="4">
                  <c:v>6253.1</c:v>
                </c:pt>
                <c:pt idx="5">
                  <c:v>6092.3</c:v>
                </c:pt>
                <c:pt idx="6">
                  <c:v>6046.43</c:v>
                </c:pt>
                <c:pt idx="7">
                  <c:v>8609.7099999999991</c:v>
                </c:pt>
                <c:pt idx="8">
                  <c:v>8658</c:v>
                </c:pt>
                <c:pt idx="9">
                  <c:v>8548</c:v>
                </c:pt>
                <c:pt idx="10">
                  <c:v>8502</c:v>
                </c:pt>
                <c:pt idx="11">
                  <c:v>9083</c:v>
                </c:pt>
              </c:numCache>
            </c:numRef>
          </c:val>
          <c:smooth val="0"/>
          <c:extLst>
            <c:ext xmlns:c16="http://schemas.microsoft.com/office/drawing/2014/chart" uri="{C3380CC4-5D6E-409C-BE32-E72D297353CC}">
              <c16:uniqueId val="{00000019-9AD4-4A85-AAC4-3A98DD4A331D}"/>
            </c:ext>
          </c:extLst>
        </c:ser>
        <c:dLbls>
          <c:showLegendKey val="0"/>
          <c:showVal val="0"/>
          <c:showCatName val="0"/>
          <c:showSerName val="0"/>
          <c:showPercent val="0"/>
          <c:showBubbleSize val="0"/>
        </c:dLbls>
        <c:marker val="1"/>
        <c:smooth val="0"/>
        <c:axId val="597049776"/>
        <c:axId val="597051744"/>
      </c:lineChart>
      <c:catAx>
        <c:axId val="597049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597051744"/>
        <c:crosses val="autoZero"/>
        <c:auto val="1"/>
        <c:lblAlgn val="ctr"/>
        <c:lblOffset val="100"/>
        <c:noMultiLvlLbl val="0"/>
      </c:catAx>
      <c:valAx>
        <c:axId val="597051744"/>
        <c:scaling>
          <c:orientation val="minMax"/>
        </c:scaling>
        <c:delete val="0"/>
        <c:axPos val="l"/>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597049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b="1"/>
              <a:t>Toneladas</a:t>
            </a:r>
            <a:r>
              <a:rPr lang="es-CO" b="1" baseline="0"/>
              <a:t> Recolectadas</a:t>
            </a:r>
            <a:endParaRPr lang="es-CO"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manualLayout>
          <c:layoutTarget val="inner"/>
          <c:xMode val="edge"/>
          <c:yMode val="edge"/>
          <c:x val="7.0706446623552494E-2"/>
          <c:y val="0.1906826625775514"/>
          <c:w val="0.9098098913405791"/>
          <c:h val="0.57245036833612784"/>
        </c:manualLayout>
      </c:layout>
      <c:lineChart>
        <c:grouping val="standard"/>
        <c:varyColors val="0"/>
        <c:ser>
          <c:idx val="0"/>
          <c:order val="0"/>
          <c:tx>
            <c:strRef>
              <c:f>ACUMULADO!$A$6</c:f>
              <c:strCache>
                <c:ptCount val="1"/>
                <c:pt idx="0">
                  <c:v>Toneladas Recogidas</c:v>
                </c:pt>
              </c:strCache>
            </c:strRef>
          </c:tx>
          <c:spPr>
            <a:ln w="28575" cap="rnd">
              <a:solidFill>
                <a:srgbClr val="66FF33"/>
              </a:solidFill>
              <a:round/>
            </a:ln>
            <a:effectLst/>
          </c:spPr>
          <c:marker>
            <c:symbol val="circle"/>
            <c:size val="5"/>
            <c:spPr>
              <a:solidFill>
                <a:srgbClr val="66FF33"/>
              </a:solidFill>
              <a:ln w="9525">
                <a:solidFill>
                  <a:srgbClr val="66FF33"/>
                </a:solidFill>
              </a:ln>
              <a:effectLst/>
            </c:spPr>
          </c:marker>
          <c:dLbls>
            <c:dLbl>
              <c:idx val="0"/>
              <c:layout>
                <c:manualLayout>
                  <c:x val="-3.7906334641002404E-2"/>
                  <c:y val="-6.6624967212122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24-4628-B694-DB8B3B53CD68}"/>
                </c:ext>
              </c:extLst>
            </c:dLbl>
            <c:dLbl>
              <c:idx val="1"/>
              <c:layout>
                <c:manualLayout>
                  <c:x val="-3.6011017908952302E-2"/>
                  <c:y val="3.5874982344989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24-4628-B694-DB8B3B53CD68}"/>
                </c:ext>
              </c:extLst>
            </c:dLbl>
            <c:dLbl>
              <c:idx val="2"/>
              <c:layout>
                <c:manualLayout>
                  <c:x val="-3.9801651373052506E-2"/>
                  <c:y val="5.12499747785557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24-4628-B694-DB8B3B53CD68}"/>
                </c:ext>
              </c:extLst>
            </c:dLbl>
            <c:dLbl>
              <c:idx val="3"/>
              <c:layout>
                <c:manualLayout>
                  <c:x val="-3.4115701176902151E-2"/>
                  <c:y val="4.6124977300700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24-4628-B694-DB8B3B53CD68}"/>
                </c:ext>
              </c:extLst>
            </c:dLbl>
            <c:dLbl>
              <c:idx val="4"/>
              <c:layout>
                <c:manualLayout>
                  <c:x val="-3.7906334641002459E-2"/>
                  <c:y val="4.6124977300700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424-4628-B694-DB8B3B53CD68}"/>
                </c:ext>
              </c:extLst>
            </c:dLbl>
            <c:dLbl>
              <c:idx val="5"/>
              <c:layout>
                <c:manualLayout>
                  <c:x val="-3.2220384444852097E-2"/>
                  <c:y val="4.09999798228445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24-4628-B694-DB8B3B53CD68}"/>
                </c:ext>
              </c:extLst>
            </c:dLbl>
            <c:dLbl>
              <c:idx val="6"/>
              <c:layout>
                <c:manualLayout>
                  <c:x val="-3.7906334641002459E-2"/>
                  <c:y val="3.07499848671334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24-4628-B694-DB8B3B53CD68}"/>
                </c:ext>
              </c:extLst>
            </c:dLbl>
            <c:dLbl>
              <c:idx val="7"/>
              <c:layout>
                <c:manualLayout>
                  <c:x val="-3.7906334641002459E-2"/>
                  <c:y val="5.12499747785557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24-4628-B694-DB8B3B53CD68}"/>
                </c:ext>
              </c:extLst>
            </c:dLbl>
            <c:dLbl>
              <c:idx val="8"/>
              <c:layout>
                <c:manualLayout>
                  <c:x val="-3.9801651373052506E-2"/>
                  <c:y val="4.61249773007001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424-4628-B694-DB8B3B53CD68}"/>
                </c:ext>
              </c:extLst>
            </c:dLbl>
            <c:dLbl>
              <c:idx val="9"/>
              <c:layout>
                <c:manualLayout>
                  <c:x val="-2.8429750980751789E-2"/>
                  <c:y val="4.61249773007001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424-4628-B694-DB8B3B53CD68}"/>
                </c:ext>
              </c:extLst>
            </c:dLbl>
            <c:dLbl>
              <c:idx val="10"/>
              <c:layout>
                <c:manualLayout>
                  <c:x val="-3.2220384444852028E-2"/>
                  <c:y val="4.09999798228445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424-4628-B694-DB8B3B53CD68}"/>
                </c:ext>
              </c:extLst>
            </c:dLbl>
            <c:dLbl>
              <c:idx val="11"/>
              <c:layout>
                <c:manualLayout>
                  <c:x val="-1.1371900392300715E-2"/>
                  <c:y val="4.09999798228445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424-4628-B694-DB8B3B53CD68}"/>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ACUMULADO!$B$5:$M$5</c:f>
              <c:strCache>
                <c:ptCount val="12"/>
                <c:pt idx="0">
                  <c:v> Enero </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ACUMULADO!$B$6:$M$6</c:f>
              <c:numCache>
                <c:formatCode>#,##0</c:formatCode>
                <c:ptCount val="12"/>
                <c:pt idx="0">
                  <c:v>48841</c:v>
                </c:pt>
                <c:pt idx="1">
                  <c:v>46236</c:v>
                </c:pt>
                <c:pt idx="2">
                  <c:v>48963</c:v>
                </c:pt>
                <c:pt idx="3">
                  <c:v>49315</c:v>
                </c:pt>
                <c:pt idx="4">
                  <c:v>50312</c:v>
                </c:pt>
                <c:pt idx="5">
                  <c:v>49276.55</c:v>
                </c:pt>
                <c:pt idx="6">
                  <c:v>48990.8</c:v>
                </c:pt>
                <c:pt idx="7">
                  <c:v>52467</c:v>
                </c:pt>
                <c:pt idx="8">
                  <c:v>50792</c:v>
                </c:pt>
                <c:pt idx="9">
                  <c:v>50685</c:v>
                </c:pt>
                <c:pt idx="10">
                  <c:v>53313</c:v>
                </c:pt>
                <c:pt idx="11">
                  <c:v>57945</c:v>
                </c:pt>
              </c:numCache>
            </c:numRef>
          </c:val>
          <c:smooth val="0"/>
          <c:extLst>
            <c:ext xmlns:c16="http://schemas.microsoft.com/office/drawing/2014/chart" uri="{C3380CC4-5D6E-409C-BE32-E72D297353CC}">
              <c16:uniqueId val="{0000000C-2424-4628-B694-DB8B3B53CD68}"/>
            </c:ext>
          </c:extLst>
        </c:ser>
        <c:ser>
          <c:idx val="1"/>
          <c:order val="1"/>
          <c:tx>
            <c:strRef>
              <c:f>ACUMULADO!$A$7</c:f>
              <c:strCache>
                <c:ptCount val="1"/>
                <c:pt idx="0">
                  <c:v>Toneladas Producidas</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strRef>
              <c:f>ACUMULADO!$B$5:$M$5</c:f>
              <c:strCache>
                <c:ptCount val="12"/>
                <c:pt idx="0">
                  <c:v> Enero </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ACUMULADO!$B$7:$M$7</c:f>
              <c:numCache>
                <c:formatCode>#,##0</c:formatCode>
                <c:ptCount val="12"/>
                <c:pt idx="0">
                  <c:v>49291</c:v>
                </c:pt>
                <c:pt idx="1">
                  <c:v>46657</c:v>
                </c:pt>
                <c:pt idx="2">
                  <c:v>49413</c:v>
                </c:pt>
                <c:pt idx="3">
                  <c:v>49750</c:v>
                </c:pt>
                <c:pt idx="4">
                  <c:v>50762</c:v>
                </c:pt>
                <c:pt idx="5">
                  <c:v>49645.43</c:v>
                </c:pt>
                <c:pt idx="6">
                  <c:v>49440.97</c:v>
                </c:pt>
                <c:pt idx="7">
                  <c:v>52917</c:v>
                </c:pt>
                <c:pt idx="8">
                  <c:v>51227</c:v>
                </c:pt>
                <c:pt idx="9">
                  <c:v>51135</c:v>
                </c:pt>
                <c:pt idx="10">
                  <c:v>53749</c:v>
                </c:pt>
                <c:pt idx="11">
                  <c:v>58395</c:v>
                </c:pt>
              </c:numCache>
            </c:numRef>
          </c:val>
          <c:smooth val="0"/>
          <c:extLst>
            <c:ext xmlns:c16="http://schemas.microsoft.com/office/drawing/2014/chart" uri="{C3380CC4-5D6E-409C-BE32-E72D297353CC}">
              <c16:uniqueId val="{0000000D-2424-4628-B694-DB8B3B53CD68}"/>
            </c:ext>
          </c:extLst>
        </c:ser>
        <c:dLbls>
          <c:showLegendKey val="0"/>
          <c:showVal val="0"/>
          <c:showCatName val="0"/>
          <c:showSerName val="0"/>
          <c:showPercent val="0"/>
          <c:showBubbleSize val="0"/>
        </c:dLbls>
        <c:marker val="1"/>
        <c:smooth val="0"/>
        <c:axId val="229297200"/>
        <c:axId val="229297528"/>
      </c:lineChart>
      <c:catAx>
        <c:axId val="229297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29297528"/>
        <c:crosses val="autoZero"/>
        <c:auto val="1"/>
        <c:lblAlgn val="ctr"/>
        <c:lblOffset val="100"/>
        <c:noMultiLvlLbl val="0"/>
      </c:catAx>
      <c:valAx>
        <c:axId val="229297528"/>
        <c:scaling>
          <c:orientation val="minMax"/>
          <c:max val="60000"/>
          <c:min val="4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29297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QUEJAS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QUEJAS!$X$4</c:f>
              <c:strCache>
                <c:ptCount val="1"/>
                <c:pt idx="0">
                  <c:v>TOTAL</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0800000" scaled="1"/>
              <a:tileRect/>
            </a:gra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QUEJAS!$W$5:$W$9</c:f>
              <c:strCache>
                <c:ptCount val="5"/>
                <c:pt idx="0">
                  <c:v>Continuidad recolección de residuos ordinarios</c:v>
                </c:pt>
                <c:pt idx="1">
                  <c:v>Otras</c:v>
                </c:pt>
                <c:pt idx="2">
                  <c:v>Continuidad barrido y limpieza de vias </c:v>
                </c:pt>
                <c:pt idx="3">
                  <c:v>Calidad recolección de residuos ordinarios</c:v>
                </c:pt>
                <c:pt idx="4">
                  <c:v>Calidad Barrido y Limpieza de vias</c:v>
                </c:pt>
              </c:strCache>
            </c:strRef>
          </c:cat>
          <c:val>
            <c:numRef>
              <c:f>QUEJAS!$X$5:$X$9</c:f>
              <c:numCache>
                <c:formatCode>0</c:formatCode>
                <c:ptCount val="5"/>
                <c:pt idx="0">
                  <c:v>101</c:v>
                </c:pt>
                <c:pt idx="1">
                  <c:v>94</c:v>
                </c:pt>
                <c:pt idx="2">
                  <c:v>81</c:v>
                </c:pt>
                <c:pt idx="3">
                  <c:v>72</c:v>
                </c:pt>
                <c:pt idx="4">
                  <c:v>49</c:v>
                </c:pt>
              </c:numCache>
            </c:numRef>
          </c:val>
          <c:extLst>
            <c:ext xmlns:c16="http://schemas.microsoft.com/office/drawing/2014/chart" uri="{C3380CC4-5D6E-409C-BE32-E72D297353CC}">
              <c16:uniqueId val="{00000000-162C-4A86-BF7B-8F5AC5E7DEB1}"/>
            </c:ext>
          </c:extLst>
        </c:ser>
        <c:dLbls>
          <c:showLegendKey val="0"/>
          <c:showVal val="0"/>
          <c:showCatName val="0"/>
          <c:showSerName val="0"/>
          <c:showPercent val="0"/>
          <c:showBubbleSize val="0"/>
        </c:dLbls>
        <c:gapWidth val="150"/>
        <c:shape val="box"/>
        <c:axId val="350773528"/>
        <c:axId val="350773200"/>
        <c:axId val="0"/>
      </c:bar3DChart>
      <c:catAx>
        <c:axId val="3507735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50773200"/>
        <c:crosses val="autoZero"/>
        <c:auto val="1"/>
        <c:lblAlgn val="ctr"/>
        <c:lblOffset val="100"/>
        <c:noMultiLvlLbl val="0"/>
      </c:catAx>
      <c:valAx>
        <c:axId val="3507732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50773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lineChart>
        <c:grouping val="standard"/>
        <c:varyColors val="0"/>
        <c:ser>
          <c:idx val="1"/>
          <c:order val="0"/>
          <c:tx>
            <c:strRef>
              <c:f>'ACUMULADO QUEJAS'!$D$31</c:f>
              <c:strCache>
                <c:ptCount val="1"/>
                <c:pt idx="0">
                  <c:v>Total Quejas</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layout>
                <c:manualLayout>
                  <c:x val="-1.6666666666666666E-2"/>
                  <c:y val="-3.70370370370370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0F-457E-B06D-6C6107D3737F}"/>
                </c:ext>
              </c:extLst>
            </c:dLbl>
            <c:dLbl>
              <c:idx val="1"/>
              <c:layout>
                <c:manualLayout>
                  <c:x val="-1.1111111111111212E-2"/>
                  <c:y val="-3.70370370370370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0F-457E-B06D-6C6107D3737F}"/>
                </c:ext>
              </c:extLst>
            </c:dLbl>
            <c:dLbl>
              <c:idx val="2"/>
              <c:layout>
                <c:manualLayout>
                  <c:x val="-8.3333333333334356E-3"/>
                  <c:y val="-5.09259259259259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0F-457E-B06D-6C6107D3737F}"/>
                </c:ext>
              </c:extLst>
            </c:dLbl>
            <c:dLbl>
              <c:idx val="3"/>
              <c:layout>
                <c:manualLayout>
                  <c:x val="-8.333333333333435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0F-457E-B06D-6C6107D3737F}"/>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'ACUMULADO QUEJAS'!$E$30:$H$30</c:f>
              <c:numCache>
                <c:formatCode>General</c:formatCode>
                <c:ptCount val="4"/>
                <c:pt idx="0">
                  <c:v>2013</c:v>
                </c:pt>
                <c:pt idx="1">
                  <c:v>2014</c:v>
                </c:pt>
                <c:pt idx="2">
                  <c:v>2015</c:v>
                </c:pt>
                <c:pt idx="3">
                  <c:v>2016</c:v>
                </c:pt>
              </c:numCache>
            </c:numRef>
          </c:cat>
          <c:val>
            <c:numRef>
              <c:f>'ACUMULADO QUEJAS'!$E$31:$H$31</c:f>
              <c:numCache>
                <c:formatCode>#,##0_ ;\-#,##0\ </c:formatCode>
                <c:ptCount val="4"/>
                <c:pt idx="0">
                  <c:v>12152</c:v>
                </c:pt>
                <c:pt idx="1">
                  <c:v>7777</c:v>
                </c:pt>
                <c:pt idx="2">
                  <c:v>5533</c:v>
                </c:pt>
                <c:pt idx="3">
                  <c:v>4913</c:v>
                </c:pt>
              </c:numCache>
            </c:numRef>
          </c:val>
          <c:smooth val="0"/>
          <c:extLst>
            <c:ext xmlns:c16="http://schemas.microsoft.com/office/drawing/2014/chart" uri="{C3380CC4-5D6E-409C-BE32-E72D297353CC}">
              <c16:uniqueId val="{00000004-700F-457E-B06D-6C6107D3737F}"/>
            </c:ext>
          </c:extLst>
        </c:ser>
        <c:dLbls>
          <c:showLegendKey val="0"/>
          <c:showVal val="0"/>
          <c:showCatName val="0"/>
          <c:showSerName val="0"/>
          <c:showPercent val="0"/>
          <c:showBubbleSize val="0"/>
        </c:dLbls>
        <c:marker val="1"/>
        <c:smooth val="0"/>
        <c:axId val="560905536"/>
        <c:axId val="560900616"/>
      </c:lineChart>
      <c:catAx>
        <c:axId val="560905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s-CO"/>
          </a:p>
        </c:txPr>
        <c:crossAx val="560900616"/>
        <c:crosses val="autoZero"/>
        <c:auto val="1"/>
        <c:lblAlgn val="ctr"/>
        <c:lblOffset val="100"/>
        <c:noMultiLvlLbl val="0"/>
      </c:catAx>
      <c:valAx>
        <c:axId val="560900616"/>
        <c:scaling>
          <c:orientation val="minMax"/>
        </c:scaling>
        <c:delete val="0"/>
        <c:axPos val="l"/>
        <c:majorGridlines>
          <c:spPr>
            <a:ln w="9525" cap="flat" cmpd="sng" algn="ctr">
              <a:solidFill>
                <a:schemeClr val="tx1">
                  <a:lumMod val="15000"/>
                  <a:lumOff val="85000"/>
                </a:schemeClr>
              </a:solidFill>
              <a:round/>
            </a:ln>
            <a:effectLst/>
          </c:spPr>
        </c:majorGridlines>
        <c:numFmt formatCode="#,##0_ ;\-#,##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560905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0.43298</cdr:x>
      <cdr:y>0.26173</cdr:y>
    </cdr:from>
    <cdr:to>
      <cdr:x>0.58976</cdr:x>
      <cdr:y>0.3572</cdr:y>
    </cdr:to>
    <cdr:sp macro="" textlink="">
      <cdr:nvSpPr>
        <cdr:cNvPr id="2" name="CuadroTexto 1"/>
        <cdr:cNvSpPr txBox="1"/>
      </cdr:nvSpPr>
      <cdr:spPr>
        <a:xfrm xmlns:a="http://schemas.openxmlformats.org/drawingml/2006/main" rot="21255472">
          <a:off x="3104485" y="646542"/>
          <a:ext cx="1124172" cy="23585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s-CO" sz="1100" b="1"/>
            <a:t>Incremento 19%</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F20F45-5571-4E6A-9477-650233F11D15}" type="datetimeFigureOut">
              <a:rPr lang="es-CO" smtClean="0"/>
              <a:t>21/12/2021</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D77DE5-90C3-4722-A43D-363F29169CC5}" type="slidenum">
              <a:rPr lang="es-CO" smtClean="0"/>
              <a:t>‹Nº›</a:t>
            </a:fld>
            <a:endParaRPr lang="es-CO"/>
          </a:p>
        </p:txBody>
      </p:sp>
    </p:spTree>
    <p:extLst>
      <p:ext uri="{BB962C8B-B14F-4D97-AF65-F5344CB8AC3E}">
        <p14:creationId xmlns:p14="http://schemas.microsoft.com/office/powerpoint/2010/main" val="393170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0F933D7-684C-4DB8-A1AC-0087994F31F8}" type="slidenum">
              <a:rPr kumimoji="0" lang="es-CO"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a:t>
            </a:fld>
            <a:endParaRPr kumimoji="0" lang="es-CO"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441292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0F933D7-684C-4DB8-A1AC-0087994F31F8}" type="slidenum">
              <a:rPr kumimoji="0" lang="es-CO"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a:t>
            </a:fld>
            <a:endParaRPr kumimoji="0" lang="es-CO"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551801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0F933D7-684C-4DB8-A1AC-0087994F31F8}" type="slidenum">
              <a:rPr kumimoji="0" lang="es-CO"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s-CO"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19935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0F933D7-684C-4DB8-A1AC-0087994F31F8}" type="slidenum">
              <a:rPr kumimoji="0" lang="es-CO"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s-CO"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024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0F933D7-684C-4DB8-A1AC-0087994F31F8}" type="slidenum">
              <a:rPr kumimoji="0" lang="es-CO"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s-CO"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061891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0F933D7-684C-4DB8-A1AC-0087994F31F8}" type="slidenum">
              <a:rPr kumimoji="0" lang="es-CO"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s-CO"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882362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CO"/>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O"/>
          </a:p>
        </p:txBody>
      </p:sp>
      <p:sp>
        <p:nvSpPr>
          <p:cNvPr id="4" name="3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324409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470304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17374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398689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433527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69045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6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538301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431626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627063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984221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401201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A9C8C-D2AA-481A-B036-16D467B983B2}" type="datetimeFigureOut">
              <a:rPr lang="es-CO" smtClean="0">
                <a:solidFill>
                  <a:prstClr val="black">
                    <a:tint val="75000"/>
                  </a:prstClr>
                </a:solidFill>
              </a:rPr>
              <a:pPr/>
              <a:t>21/12/2021</a:t>
            </a:fld>
            <a:endParaRPr lang="es-CO" dirty="0">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solidFill>
                <a:prstClr val="black">
                  <a:tint val="75000"/>
                </a:prstClr>
              </a:solidFill>
            </a:endParaRPr>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836252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Marcador de texto"/>
          <p:cNvSpPr txBox="1">
            <a:spLocks/>
          </p:cNvSpPr>
          <p:nvPr/>
        </p:nvSpPr>
        <p:spPr>
          <a:xfrm>
            <a:off x="1524000" y="47625"/>
            <a:ext cx="4536168" cy="90963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s-CO" sz="1800" dirty="0"/>
              <a:t>Indicadores VP Agua y Saneamiento</a:t>
            </a:r>
          </a:p>
          <a:p>
            <a:pPr>
              <a:spcBef>
                <a:spcPts val="0"/>
              </a:spcBef>
            </a:pPr>
            <a:r>
              <a:rPr lang="es-CO" sz="1800" dirty="0">
                <a:solidFill>
                  <a:schemeClr val="accent6">
                    <a:lumMod val="75000"/>
                  </a:schemeClr>
                </a:solidFill>
              </a:rPr>
              <a:t>Calidad Operativa </a:t>
            </a:r>
          </a:p>
          <a:p>
            <a:pPr>
              <a:spcBef>
                <a:spcPts val="0"/>
              </a:spcBef>
            </a:pPr>
            <a:r>
              <a:rPr lang="es-CO" sz="1600" dirty="0"/>
              <a:t>Resumen de resultados Diciembre 2016</a:t>
            </a:r>
          </a:p>
        </p:txBody>
      </p:sp>
      <p:sp>
        <p:nvSpPr>
          <p:cNvPr id="33" name="Oval 28"/>
          <p:cNvSpPr>
            <a:spLocks noChangeArrowheads="1"/>
          </p:cNvSpPr>
          <p:nvPr/>
        </p:nvSpPr>
        <p:spPr bwMode="auto">
          <a:xfrm>
            <a:off x="8423619" y="147242"/>
            <a:ext cx="1176536" cy="617462"/>
          </a:xfrm>
          <a:prstGeom prst="roundRect">
            <a:avLst>
              <a:gd name="adj" fmla="val 50000"/>
            </a:avLst>
          </a:prstGeom>
          <a:solidFill>
            <a:srgbClr val="F18917"/>
          </a:solidFill>
        </p:spPr>
        <p:style>
          <a:lnRef idx="0">
            <a:schemeClr val="accent6"/>
          </a:lnRef>
          <a:fillRef idx="3">
            <a:schemeClr val="accent6"/>
          </a:fillRef>
          <a:effectRef idx="3">
            <a:schemeClr val="accent6"/>
          </a:effectRef>
          <a:fontRef idx="minor">
            <a:schemeClr val="lt1"/>
          </a:fontRef>
        </p:style>
        <p:txBody>
          <a:bodyPr wrap="square" anchor="ctr"/>
          <a:lstStyle/>
          <a:p>
            <a:pPr algn="ctr" fontAlgn="ctr"/>
            <a:endParaRPr lang="es-ES" sz="1200" b="1" kern="0" dirty="0">
              <a:solidFill>
                <a:srgbClr val="FFFFFF"/>
              </a:solidFill>
              <a:latin typeface="Calibri" pitchFamily="34" charset="0"/>
              <a:cs typeface="Calibri" pitchFamily="34" charset="0"/>
            </a:endParaRPr>
          </a:p>
          <a:p>
            <a:pPr algn="ctr" fontAlgn="ctr"/>
            <a:r>
              <a:rPr lang="es-ES" sz="1200" b="1" kern="0" dirty="0">
                <a:solidFill>
                  <a:srgbClr val="FFFFFF"/>
                </a:solidFill>
                <a:latin typeface="Calibri" pitchFamily="34" charset="0"/>
                <a:cs typeface="Calibri" pitchFamily="34" charset="0"/>
              </a:rPr>
              <a:t>Optimizar procesos</a:t>
            </a:r>
          </a:p>
          <a:p>
            <a:pPr algn="ctr" fontAlgn="ctr"/>
            <a:endParaRPr lang="es-ES" sz="1200" b="1" kern="0" dirty="0">
              <a:solidFill>
                <a:srgbClr val="FFFFFF"/>
              </a:solidFill>
              <a:latin typeface="Calibri" pitchFamily="34" charset="0"/>
              <a:cs typeface="Calibri" pitchFamily="34" charset="0"/>
            </a:endParaRPr>
          </a:p>
        </p:txBody>
      </p:sp>
      <p:sp>
        <p:nvSpPr>
          <p:cNvPr id="40" name="35 CuadroTexto"/>
          <p:cNvSpPr txBox="1">
            <a:spLocks noChangeArrowheads="1"/>
          </p:cNvSpPr>
          <p:nvPr/>
        </p:nvSpPr>
        <p:spPr bwMode="auto">
          <a:xfrm>
            <a:off x="3792608"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1" name="35 CuadroTexto"/>
          <p:cNvSpPr txBox="1">
            <a:spLocks noChangeArrowheads="1"/>
          </p:cNvSpPr>
          <p:nvPr/>
        </p:nvSpPr>
        <p:spPr bwMode="auto">
          <a:xfrm>
            <a:off x="2855622" y="2349460"/>
            <a:ext cx="845145" cy="215444"/>
          </a:xfrm>
          <a:prstGeom prst="rect">
            <a:avLst/>
          </a:prstGeom>
          <a:noFill/>
          <a:ln w="9525">
            <a:noFill/>
            <a:miter lim="800000"/>
            <a:headEnd/>
            <a:tailEnd/>
          </a:ln>
        </p:spPr>
        <p:txBody>
          <a:bodyPr wrap="square">
            <a:spAutoFit/>
          </a:bodyPr>
          <a:lstStyle/>
          <a:p>
            <a:pPr algn="ctr" fontAlgn="base">
              <a:spcBef>
                <a:spcPct val="0"/>
              </a:spcBef>
              <a:spcAft>
                <a:spcPct val="0"/>
              </a:spcAft>
            </a:pPr>
            <a:r>
              <a:rPr lang="es-CO" sz="800" b="1" kern="0" dirty="0">
                <a:solidFill>
                  <a:prstClr val="black"/>
                </a:solidFill>
              </a:rPr>
              <a:t>Meta 2016</a:t>
            </a:r>
          </a:p>
        </p:txBody>
      </p:sp>
      <p:sp>
        <p:nvSpPr>
          <p:cNvPr id="43" name="42 CuadroTexto"/>
          <p:cNvSpPr txBox="1">
            <a:spLocks noChangeArrowheads="1"/>
          </p:cNvSpPr>
          <p:nvPr/>
        </p:nvSpPr>
        <p:spPr bwMode="auto">
          <a:xfrm>
            <a:off x="4609208"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5" name="35 CuadroTexto"/>
          <p:cNvSpPr txBox="1">
            <a:spLocks noChangeArrowheads="1"/>
          </p:cNvSpPr>
          <p:nvPr/>
        </p:nvSpPr>
        <p:spPr bwMode="auto">
          <a:xfrm>
            <a:off x="5428856"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6" name="35 CuadroTexto"/>
          <p:cNvSpPr txBox="1">
            <a:spLocks noChangeArrowheads="1"/>
          </p:cNvSpPr>
          <p:nvPr/>
        </p:nvSpPr>
        <p:spPr bwMode="auto">
          <a:xfrm>
            <a:off x="6193384"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a:t>
            </a:r>
            <a:r>
              <a:rPr lang="es-CO" sz="900" b="1" kern="0" dirty="0">
                <a:solidFill>
                  <a:prstClr val="black"/>
                </a:solidFill>
              </a:rPr>
              <a:t> </a:t>
            </a:r>
          </a:p>
        </p:txBody>
      </p:sp>
      <p:sp>
        <p:nvSpPr>
          <p:cNvPr id="47" name="35 CuadroTexto"/>
          <p:cNvSpPr txBox="1">
            <a:spLocks noChangeArrowheads="1"/>
          </p:cNvSpPr>
          <p:nvPr/>
        </p:nvSpPr>
        <p:spPr bwMode="auto">
          <a:xfrm>
            <a:off x="7034394" y="1603615"/>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8" name="35 CuadroTexto"/>
          <p:cNvSpPr txBox="1">
            <a:spLocks noChangeArrowheads="1"/>
          </p:cNvSpPr>
          <p:nvPr/>
        </p:nvSpPr>
        <p:spPr bwMode="auto">
          <a:xfrm>
            <a:off x="7824192" y="1601323"/>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9" name="35 CuadroTexto"/>
          <p:cNvSpPr txBox="1">
            <a:spLocks noChangeArrowheads="1"/>
          </p:cNvSpPr>
          <p:nvPr/>
        </p:nvSpPr>
        <p:spPr bwMode="auto">
          <a:xfrm>
            <a:off x="8690140"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50" name="35 CuadroTexto"/>
          <p:cNvSpPr txBox="1">
            <a:spLocks noChangeArrowheads="1"/>
          </p:cNvSpPr>
          <p:nvPr/>
        </p:nvSpPr>
        <p:spPr bwMode="auto">
          <a:xfrm>
            <a:off x="9505752"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57" name="Oval 28"/>
          <p:cNvSpPr>
            <a:spLocks noChangeArrowheads="1"/>
          </p:cNvSpPr>
          <p:nvPr/>
        </p:nvSpPr>
        <p:spPr bwMode="auto">
          <a:xfrm>
            <a:off x="8689354" y="1099707"/>
            <a:ext cx="1439861"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base">
              <a:spcBef>
                <a:spcPct val="0"/>
              </a:spcBef>
              <a:spcAft>
                <a:spcPct val="0"/>
              </a:spcAft>
              <a:defRPr/>
            </a:pPr>
            <a:r>
              <a:rPr lang="es-CO" b="1" kern="0" dirty="0">
                <a:solidFill>
                  <a:srgbClr val="2F2F2F"/>
                </a:solidFill>
              </a:rPr>
              <a:t>Cumplimiento meta Cobertura Aseo</a:t>
            </a:r>
          </a:p>
        </p:txBody>
      </p:sp>
      <p:sp>
        <p:nvSpPr>
          <p:cNvPr id="58" name="Oval 28"/>
          <p:cNvSpPr>
            <a:spLocks noChangeArrowheads="1"/>
          </p:cNvSpPr>
          <p:nvPr/>
        </p:nvSpPr>
        <p:spPr bwMode="auto">
          <a:xfrm>
            <a:off x="7032404" y="1105470"/>
            <a:ext cx="1439861" cy="41828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Cobertura Recolección</a:t>
            </a:r>
          </a:p>
        </p:txBody>
      </p:sp>
      <p:sp>
        <p:nvSpPr>
          <p:cNvPr id="59" name="Oval 28"/>
          <p:cNvSpPr>
            <a:spLocks noChangeArrowheads="1"/>
          </p:cNvSpPr>
          <p:nvPr/>
        </p:nvSpPr>
        <p:spPr bwMode="auto">
          <a:xfrm>
            <a:off x="3719737" y="1122788"/>
            <a:ext cx="1515191" cy="378588"/>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prstClr val="black"/>
                </a:solidFill>
              </a:rPr>
              <a:t>Continuidad Barrido y Limpieza</a:t>
            </a:r>
          </a:p>
        </p:txBody>
      </p:sp>
      <p:sp>
        <p:nvSpPr>
          <p:cNvPr id="60" name="Oval 28"/>
          <p:cNvSpPr>
            <a:spLocks noChangeArrowheads="1"/>
          </p:cNvSpPr>
          <p:nvPr/>
        </p:nvSpPr>
        <p:spPr bwMode="auto">
          <a:xfrm>
            <a:off x="5468237" y="1089679"/>
            <a:ext cx="1395134"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Continuidad  Recolección</a:t>
            </a:r>
          </a:p>
        </p:txBody>
      </p:sp>
      <p:sp>
        <p:nvSpPr>
          <p:cNvPr id="62" name="16 Rectángulo redondeado"/>
          <p:cNvSpPr/>
          <p:nvPr/>
        </p:nvSpPr>
        <p:spPr>
          <a:xfrm>
            <a:off x="4586068" y="1909365"/>
            <a:ext cx="717844" cy="263969"/>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3" name="16 Rectángulo redondeado"/>
          <p:cNvSpPr/>
          <p:nvPr/>
        </p:nvSpPr>
        <p:spPr>
          <a:xfrm>
            <a:off x="3760333" y="1886929"/>
            <a:ext cx="686606" cy="271240"/>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4" name="16 Rectángulo redondeado">
            <a:hlinkClick r:id="" action="ppaction://noaction"/>
          </p:cNvPr>
          <p:cNvSpPr/>
          <p:nvPr/>
        </p:nvSpPr>
        <p:spPr>
          <a:xfrm>
            <a:off x="4138428" y="2277927"/>
            <a:ext cx="717844" cy="227341"/>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5" name="16 Rectángulo redondeado"/>
          <p:cNvSpPr/>
          <p:nvPr/>
        </p:nvSpPr>
        <p:spPr>
          <a:xfrm>
            <a:off x="6168009" y="1904877"/>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6" name="16 Rectángulo redondeado"/>
          <p:cNvSpPr/>
          <p:nvPr/>
        </p:nvSpPr>
        <p:spPr>
          <a:xfrm>
            <a:off x="5432078" y="1909365"/>
            <a:ext cx="655153" cy="253292"/>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7" name="16 Rectángulo redondeado">
            <a:hlinkClick r:id="" action="ppaction://noaction"/>
          </p:cNvPr>
          <p:cNvSpPr/>
          <p:nvPr/>
        </p:nvSpPr>
        <p:spPr>
          <a:xfrm>
            <a:off x="5757241" y="2267478"/>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0" name="16 Rectángulo redondeado"/>
          <p:cNvSpPr/>
          <p:nvPr/>
        </p:nvSpPr>
        <p:spPr>
          <a:xfrm>
            <a:off x="7824193" y="1913500"/>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1" name="16 Rectángulo redondeado">
            <a:hlinkClick r:id="" action="ppaction://noaction"/>
          </p:cNvPr>
          <p:cNvSpPr/>
          <p:nvPr/>
        </p:nvSpPr>
        <p:spPr>
          <a:xfrm>
            <a:off x="7075002" y="1917988"/>
            <a:ext cx="677182" cy="248805"/>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schemeClr val="tx1"/>
                </a:solidFill>
              </a:rPr>
              <a:t>99.1%</a:t>
            </a:r>
          </a:p>
        </p:txBody>
      </p:sp>
      <p:sp>
        <p:nvSpPr>
          <p:cNvPr id="72" name="16 Rectángulo redondeado"/>
          <p:cNvSpPr/>
          <p:nvPr/>
        </p:nvSpPr>
        <p:spPr>
          <a:xfrm>
            <a:off x="7320136" y="2228056"/>
            <a:ext cx="764118" cy="264841"/>
          </a:xfrm>
          <a:prstGeom prst="roundRect">
            <a:avLst/>
          </a:prstGeom>
          <a:no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pic>
        <p:nvPicPr>
          <p:cNvPr id="73" name="Imagen 2" descr="http://www.eevvm.com.co/Style%20Library/evm/images/BANNER-PORTAL-WE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7569" y="1411470"/>
            <a:ext cx="1488387" cy="422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16 Rectángulo redondeado"/>
          <p:cNvSpPr/>
          <p:nvPr/>
        </p:nvSpPr>
        <p:spPr>
          <a:xfrm>
            <a:off x="9484032" y="1888535"/>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5" name="16 Rectángulo redondeado"/>
          <p:cNvSpPr/>
          <p:nvPr/>
        </p:nvSpPr>
        <p:spPr>
          <a:xfrm>
            <a:off x="8664322" y="1893023"/>
            <a:ext cx="752240" cy="248804"/>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99%</a:t>
            </a:r>
          </a:p>
        </p:txBody>
      </p:sp>
      <p:sp>
        <p:nvSpPr>
          <p:cNvPr id="76" name="16 Rectángulo redondeado">
            <a:hlinkClick r:id="" action="ppaction://noaction"/>
          </p:cNvPr>
          <p:cNvSpPr/>
          <p:nvPr/>
        </p:nvSpPr>
        <p:spPr>
          <a:xfrm>
            <a:off x="9048328" y="2204864"/>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7" name="76 Rectángulo"/>
          <p:cNvSpPr/>
          <p:nvPr/>
        </p:nvSpPr>
        <p:spPr>
          <a:xfrm>
            <a:off x="1715530" y="2760455"/>
            <a:ext cx="8844966" cy="3393237"/>
          </a:xfrm>
          <a:prstGeom prst="rect">
            <a:avLst/>
          </a:prstGeom>
          <a:noFill/>
        </p:spPr>
        <p:txBody>
          <a:bodyPr wrap="square">
            <a:spAutoFit/>
          </a:bodyPr>
          <a:lstStyle/>
          <a:p>
            <a:pPr algn="just"/>
            <a:r>
              <a:rPr lang="es-CO" sz="1400" b="1" kern="0" dirty="0">
                <a:solidFill>
                  <a:sysClr val="windowText" lastClr="000000"/>
                </a:solidFill>
              </a:rPr>
              <a:t>CONTINUIDAD BARRIDO Y LIMPIEZA</a:t>
            </a:r>
            <a:r>
              <a:rPr lang="es-CO" sz="1400" kern="0" dirty="0">
                <a:solidFill>
                  <a:sysClr val="windowText" lastClr="000000"/>
                </a:solidFill>
              </a:rPr>
              <a:t>: En el mes de diciembre, se presenta un cumplimiento del 100% con respecto a la meta establecida. </a:t>
            </a:r>
          </a:p>
          <a:p>
            <a:pPr algn="just"/>
            <a:endParaRPr lang="es-CO" sz="1050" kern="0" dirty="0">
              <a:solidFill>
                <a:sysClr val="windowText" lastClr="000000"/>
              </a:solidFill>
            </a:endParaRPr>
          </a:p>
          <a:p>
            <a:pPr algn="just"/>
            <a:endParaRPr lang="es-CO" sz="1400" kern="0" dirty="0">
              <a:solidFill>
                <a:sysClr val="windowText" lastClr="000000"/>
              </a:solidFill>
            </a:endParaRPr>
          </a:p>
          <a:p>
            <a:pPr algn="just"/>
            <a:endParaRPr lang="es-CO" sz="1400" kern="0" dirty="0">
              <a:solidFill>
                <a:sysClr val="windowText" lastClr="000000"/>
              </a:solidFill>
            </a:endParaRPr>
          </a:p>
          <a:p>
            <a:pPr algn="just"/>
            <a:endParaRPr lang="es-CO" sz="1400" kern="0" dirty="0">
              <a:solidFill>
                <a:sysClr val="windowText" lastClr="000000"/>
              </a:solidFill>
            </a:endParaRPr>
          </a:p>
          <a:p>
            <a:pPr algn="just"/>
            <a:endParaRPr lang="es-CO" sz="1400" kern="0" dirty="0">
              <a:solidFill>
                <a:sysClr val="windowText" lastClr="000000"/>
              </a:solidFill>
            </a:endParaRPr>
          </a:p>
          <a:p>
            <a:pPr algn="just"/>
            <a:endParaRPr lang="es-CO" sz="1400" kern="0" dirty="0">
              <a:solidFill>
                <a:sysClr val="windowText" lastClr="000000"/>
              </a:solidFill>
            </a:endParaRPr>
          </a:p>
          <a:p>
            <a:pPr algn="just"/>
            <a:endParaRPr lang="es-CO" sz="1400" kern="0" dirty="0">
              <a:solidFill>
                <a:sysClr val="windowText" lastClr="000000"/>
              </a:solidFill>
            </a:endParaRPr>
          </a:p>
          <a:p>
            <a:pPr algn="just"/>
            <a:endParaRPr lang="es-CO" sz="1600" kern="0" dirty="0">
              <a:solidFill>
                <a:sysClr val="windowText" lastClr="000000"/>
              </a:solidFill>
            </a:endParaRPr>
          </a:p>
          <a:p>
            <a:pPr algn="just"/>
            <a:r>
              <a:rPr lang="es-CO" sz="1600" kern="0" dirty="0">
                <a:solidFill>
                  <a:sysClr val="windowText" lastClr="000000"/>
                </a:solidFill>
              </a:rPr>
              <a:t>El servicio se prestó cumpliendo con las frecuencias y horarios sin interrupciones que afectaran la continuidad del servicio. </a:t>
            </a:r>
          </a:p>
          <a:p>
            <a:pPr algn="just"/>
            <a:endParaRPr lang="es-CO" sz="1600" b="1" kern="0" dirty="0">
              <a:solidFill>
                <a:srgbClr val="FF0000"/>
              </a:solidFill>
            </a:endParaRPr>
          </a:p>
          <a:p>
            <a:pPr algn="just"/>
            <a:r>
              <a:rPr lang="es-CO" sz="1600" kern="0" dirty="0">
                <a:solidFill>
                  <a:sysClr val="windowText" lastClr="000000"/>
                </a:solidFill>
              </a:rPr>
              <a:t>Se superó la meta del mes, debido a los </a:t>
            </a:r>
            <a:r>
              <a:rPr lang="es-CO" sz="1600" kern="0" dirty="0" err="1">
                <a:solidFill>
                  <a:sysClr val="windowText" lastClr="000000"/>
                </a:solidFill>
              </a:rPr>
              <a:t>Kmts</a:t>
            </a:r>
            <a:r>
              <a:rPr lang="es-CO" sz="1600" kern="0" dirty="0">
                <a:solidFill>
                  <a:sysClr val="windowText" lastClr="000000"/>
                </a:solidFill>
              </a:rPr>
              <a:t> de Barrido mecánico de más realizados.</a:t>
            </a:r>
            <a:endParaRPr lang="es-CO" sz="1200" kern="0" dirty="0">
              <a:solidFill>
                <a:sysClr val="windowText" lastClr="000000"/>
              </a:solidFill>
            </a:endParaRPr>
          </a:p>
          <a:p>
            <a:pPr algn="just"/>
            <a:endParaRPr lang="es-CO" sz="1200" b="1" kern="0" dirty="0">
              <a:solidFill>
                <a:sysClr val="windowText" lastClr="000000"/>
              </a:solidFill>
            </a:endParaRPr>
          </a:p>
        </p:txBody>
      </p:sp>
      <p:sp>
        <p:nvSpPr>
          <p:cNvPr id="31" name="8 Rectángulo redondeado"/>
          <p:cNvSpPr/>
          <p:nvPr/>
        </p:nvSpPr>
        <p:spPr>
          <a:xfrm>
            <a:off x="5374057" y="1020300"/>
            <a:ext cx="4943015" cy="1563507"/>
          </a:xfrm>
          <a:prstGeom prst="roundRect">
            <a:avLst/>
          </a:prstGeom>
          <a:solidFill>
            <a:schemeClr val="bg2">
              <a:alpha val="4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400" kern="0">
              <a:solidFill>
                <a:sysClr val="windowText" lastClr="000000"/>
              </a:solidFill>
            </a:endParaRPr>
          </a:p>
        </p:txBody>
      </p:sp>
      <p:sp>
        <p:nvSpPr>
          <p:cNvPr id="32" name="12 Rectángulo"/>
          <p:cNvSpPr/>
          <p:nvPr/>
        </p:nvSpPr>
        <p:spPr>
          <a:xfrm>
            <a:off x="1678121" y="2583806"/>
            <a:ext cx="8875578" cy="4157562"/>
          </a:xfrm>
          <a:prstGeom prst="rect">
            <a:avLst/>
          </a:prstGeom>
          <a:no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ES" sz="1200" kern="0" dirty="0">
              <a:solidFill>
                <a:schemeClr val="tx1"/>
              </a:solidFill>
            </a:endParaRPr>
          </a:p>
        </p:txBody>
      </p:sp>
      <p:graphicFrame>
        <p:nvGraphicFramePr>
          <p:cNvPr id="4" name="Tabla 3"/>
          <p:cNvGraphicFramePr>
            <a:graphicFrameLocks noGrp="1"/>
          </p:cNvGraphicFramePr>
          <p:nvPr/>
        </p:nvGraphicFramePr>
        <p:xfrm>
          <a:off x="1919537" y="3435404"/>
          <a:ext cx="8469545" cy="1307430"/>
        </p:xfrm>
        <a:graphic>
          <a:graphicData uri="http://schemas.openxmlformats.org/drawingml/2006/table">
            <a:tbl>
              <a:tblPr>
                <a:tableStyleId>{10A1B5D5-9B99-4C35-A422-299274C87663}</a:tableStyleId>
              </a:tblPr>
              <a:tblGrid>
                <a:gridCol w="1230618">
                  <a:extLst>
                    <a:ext uri="{9D8B030D-6E8A-4147-A177-3AD203B41FA5}">
                      <a16:colId xmlns:a16="http://schemas.microsoft.com/office/drawing/2014/main" val="2239523686"/>
                    </a:ext>
                  </a:extLst>
                </a:gridCol>
                <a:gridCol w="868671">
                  <a:extLst>
                    <a:ext uri="{9D8B030D-6E8A-4147-A177-3AD203B41FA5}">
                      <a16:colId xmlns:a16="http://schemas.microsoft.com/office/drawing/2014/main" val="3901141151"/>
                    </a:ext>
                  </a:extLst>
                </a:gridCol>
                <a:gridCol w="868671">
                  <a:extLst>
                    <a:ext uri="{9D8B030D-6E8A-4147-A177-3AD203B41FA5}">
                      <a16:colId xmlns:a16="http://schemas.microsoft.com/office/drawing/2014/main" val="658078222"/>
                    </a:ext>
                  </a:extLst>
                </a:gridCol>
                <a:gridCol w="1491219">
                  <a:extLst>
                    <a:ext uri="{9D8B030D-6E8A-4147-A177-3AD203B41FA5}">
                      <a16:colId xmlns:a16="http://schemas.microsoft.com/office/drawing/2014/main" val="1522658364"/>
                    </a:ext>
                  </a:extLst>
                </a:gridCol>
                <a:gridCol w="1389874">
                  <a:extLst>
                    <a:ext uri="{9D8B030D-6E8A-4147-A177-3AD203B41FA5}">
                      <a16:colId xmlns:a16="http://schemas.microsoft.com/office/drawing/2014/main" val="1135745434"/>
                    </a:ext>
                  </a:extLst>
                </a:gridCol>
                <a:gridCol w="1230618">
                  <a:extLst>
                    <a:ext uri="{9D8B030D-6E8A-4147-A177-3AD203B41FA5}">
                      <a16:colId xmlns:a16="http://schemas.microsoft.com/office/drawing/2014/main" val="1786976151"/>
                    </a:ext>
                  </a:extLst>
                </a:gridCol>
                <a:gridCol w="1389874">
                  <a:extLst>
                    <a:ext uri="{9D8B030D-6E8A-4147-A177-3AD203B41FA5}">
                      <a16:colId xmlns:a16="http://schemas.microsoft.com/office/drawing/2014/main" val="2878902169"/>
                    </a:ext>
                  </a:extLst>
                </a:gridCol>
              </a:tblGrid>
              <a:tr h="187892">
                <a:tc gridSpan="3">
                  <a:txBody>
                    <a:bodyPr/>
                    <a:lstStyle/>
                    <a:p>
                      <a:pPr algn="ctr" fontAlgn="b"/>
                      <a:r>
                        <a:rPr lang="es-CO" sz="1400" u="none" strike="noStrike" dirty="0">
                          <a:effectLst/>
                        </a:rPr>
                        <a:t>META  DICIEMBRE 2016</a:t>
                      </a:r>
                      <a:endParaRPr lang="es-CO" sz="1400" b="1" i="0" u="none" strike="noStrike" dirty="0">
                        <a:solidFill>
                          <a:srgbClr val="000000"/>
                        </a:solidFill>
                        <a:effectLst/>
                        <a:latin typeface="Calibri" panose="020F0502020204030204" pitchFamily="34" charset="0"/>
                      </a:endParaRPr>
                    </a:p>
                  </a:txBody>
                  <a:tcPr marL="9090" marR="9090" marT="9090" marB="0" anchor="b"/>
                </a:tc>
                <a:tc hMerge="1">
                  <a:txBody>
                    <a:bodyPr/>
                    <a:lstStyle/>
                    <a:p>
                      <a:endParaRPr lang="es-CO"/>
                    </a:p>
                  </a:txBody>
                  <a:tcPr/>
                </a:tc>
                <a:tc hMerge="1">
                  <a:txBody>
                    <a:bodyPr/>
                    <a:lstStyle/>
                    <a:p>
                      <a:endParaRPr lang="es-CO"/>
                    </a:p>
                  </a:txBody>
                  <a:tcPr/>
                </a:tc>
                <a:tc gridSpan="4">
                  <a:txBody>
                    <a:bodyPr/>
                    <a:lstStyle/>
                    <a:p>
                      <a:pPr algn="ctr" fontAlgn="b"/>
                      <a:r>
                        <a:rPr lang="es-CO" sz="1400" u="none" strike="noStrike">
                          <a:effectLst/>
                        </a:rPr>
                        <a:t>KMT DE BARRIDO REALIZADOS</a:t>
                      </a:r>
                      <a:endParaRPr lang="es-CO" sz="1400" b="1" i="0" u="none" strike="noStrike">
                        <a:solidFill>
                          <a:srgbClr val="000000"/>
                        </a:solidFill>
                        <a:effectLst/>
                        <a:latin typeface="Calibri" panose="020F0502020204030204" pitchFamily="34" charset="0"/>
                      </a:endParaRPr>
                    </a:p>
                  </a:txBody>
                  <a:tcPr marL="9090" marR="9090" marT="9090" marB="0" anchor="b"/>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911363903"/>
                  </a:ext>
                </a:extLst>
              </a:tr>
              <a:tr h="481907">
                <a:tc>
                  <a:txBody>
                    <a:bodyPr/>
                    <a:lstStyle/>
                    <a:p>
                      <a:pPr algn="ctr" fontAlgn="ctr"/>
                      <a:r>
                        <a:rPr lang="es-CO" sz="1400" u="none" strike="noStrike" dirty="0">
                          <a:effectLst/>
                        </a:rPr>
                        <a:t>BARRIDO MANUAL MAS MECANICO</a:t>
                      </a:r>
                      <a:endParaRPr lang="es-CO" sz="1400" b="1" i="0" u="none" strike="noStrike" dirty="0">
                        <a:solidFill>
                          <a:srgbClr val="000000"/>
                        </a:solidFill>
                        <a:effectLst/>
                        <a:latin typeface="Calibri" panose="020F0502020204030204" pitchFamily="34" charset="0"/>
                      </a:endParaRPr>
                    </a:p>
                  </a:txBody>
                  <a:tcPr marL="9090" marR="9090" marT="9090" marB="0" anchor="ctr"/>
                </a:tc>
                <a:tc>
                  <a:txBody>
                    <a:bodyPr/>
                    <a:lstStyle/>
                    <a:p>
                      <a:pPr algn="ctr" fontAlgn="ctr"/>
                      <a:r>
                        <a:rPr lang="es-CO" sz="1400" u="none" strike="noStrike">
                          <a:effectLst/>
                        </a:rPr>
                        <a:t>BARRIDO MANUAL </a:t>
                      </a:r>
                      <a:endParaRPr lang="es-CO" sz="1400" b="1" i="0" u="none" strike="noStrike">
                        <a:solidFill>
                          <a:srgbClr val="000000"/>
                        </a:solidFill>
                        <a:effectLst/>
                        <a:latin typeface="Calibri" panose="020F0502020204030204" pitchFamily="34" charset="0"/>
                      </a:endParaRPr>
                    </a:p>
                  </a:txBody>
                  <a:tcPr marL="9090" marR="9090" marT="9090" marB="0" anchor="ctr"/>
                </a:tc>
                <a:tc>
                  <a:txBody>
                    <a:bodyPr/>
                    <a:lstStyle/>
                    <a:p>
                      <a:pPr algn="ctr" fontAlgn="ctr"/>
                      <a:r>
                        <a:rPr lang="es-CO" sz="1400" u="none" strike="noStrike">
                          <a:effectLst/>
                        </a:rPr>
                        <a:t>BARRIDO MECANICO</a:t>
                      </a:r>
                      <a:endParaRPr lang="es-CO" sz="1400" b="1" i="0" u="none" strike="noStrike">
                        <a:solidFill>
                          <a:srgbClr val="000000"/>
                        </a:solidFill>
                        <a:effectLst/>
                        <a:latin typeface="Calibri" panose="020F0502020204030204" pitchFamily="34" charset="0"/>
                      </a:endParaRPr>
                    </a:p>
                  </a:txBody>
                  <a:tcPr marL="9090" marR="9090" marT="9090" marB="0" anchor="ctr"/>
                </a:tc>
                <a:tc>
                  <a:txBody>
                    <a:bodyPr/>
                    <a:lstStyle/>
                    <a:p>
                      <a:pPr algn="ctr" fontAlgn="ctr"/>
                      <a:r>
                        <a:rPr lang="es-CO" sz="1400" u="none" strike="noStrike">
                          <a:effectLst/>
                        </a:rPr>
                        <a:t>KM BARRIDO MECANICO REALIZADOS</a:t>
                      </a:r>
                      <a:endParaRPr lang="es-CO" sz="1400" b="1" i="0" u="none" strike="noStrike">
                        <a:solidFill>
                          <a:srgbClr val="000000"/>
                        </a:solidFill>
                        <a:effectLst/>
                        <a:latin typeface="Calibri" panose="020F0502020204030204" pitchFamily="34" charset="0"/>
                      </a:endParaRPr>
                    </a:p>
                  </a:txBody>
                  <a:tcPr marL="9090" marR="9090" marT="9090" marB="0" anchor="ctr"/>
                </a:tc>
                <a:tc>
                  <a:txBody>
                    <a:bodyPr/>
                    <a:lstStyle/>
                    <a:p>
                      <a:pPr algn="ctr" fontAlgn="ctr"/>
                      <a:r>
                        <a:rPr lang="es-CO" sz="1400" u="none" strike="noStrike">
                          <a:effectLst/>
                        </a:rPr>
                        <a:t> MAYOR CANTIDAD KM BARRIDOS  MECANICAMENTE</a:t>
                      </a:r>
                      <a:endParaRPr lang="es-CO" sz="1400" b="1" i="0" u="none" strike="noStrike">
                        <a:solidFill>
                          <a:srgbClr val="000000"/>
                        </a:solidFill>
                        <a:effectLst/>
                        <a:latin typeface="Calibri" panose="020F0502020204030204" pitchFamily="34" charset="0"/>
                      </a:endParaRPr>
                    </a:p>
                  </a:txBody>
                  <a:tcPr marL="9090" marR="9090" marT="9090" marB="0" anchor="ctr"/>
                </a:tc>
                <a:tc>
                  <a:txBody>
                    <a:bodyPr/>
                    <a:lstStyle/>
                    <a:p>
                      <a:pPr algn="ctr" fontAlgn="ctr"/>
                      <a:r>
                        <a:rPr lang="es-CO" sz="1400" u="none" strike="noStrike">
                          <a:effectLst/>
                        </a:rPr>
                        <a:t> KM DEJADOS DE BARRER MANUALMENTE</a:t>
                      </a:r>
                      <a:endParaRPr lang="es-CO" sz="1400" b="1" i="0" u="none" strike="noStrike">
                        <a:solidFill>
                          <a:srgbClr val="000000"/>
                        </a:solidFill>
                        <a:effectLst/>
                        <a:latin typeface="Calibri" panose="020F0502020204030204" pitchFamily="34" charset="0"/>
                      </a:endParaRPr>
                    </a:p>
                  </a:txBody>
                  <a:tcPr marL="9090" marR="9090" marT="9090" marB="0" anchor="ctr"/>
                </a:tc>
                <a:tc>
                  <a:txBody>
                    <a:bodyPr/>
                    <a:lstStyle/>
                    <a:p>
                      <a:pPr algn="ctr" fontAlgn="ctr"/>
                      <a:r>
                        <a:rPr lang="es-CO" sz="1400" u="none" strike="noStrike" dirty="0">
                          <a:effectLst/>
                        </a:rPr>
                        <a:t>TOTAL KM MES</a:t>
                      </a:r>
                      <a:endParaRPr lang="es-CO" sz="1400" b="1" i="0" u="none" strike="noStrike" dirty="0">
                        <a:solidFill>
                          <a:srgbClr val="000000"/>
                        </a:solidFill>
                        <a:effectLst/>
                        <a:latin typeface="Calibri" panose="020F0502020204030204" pitchFamily="34" charset="0"/>
                      </a:endParaRPr>
                    </a:p>
                  </a:txBody>
                  <a:tcPr marL="9090" marR="9090" marT="9090" marB="0" anchor="ctr"/>
                </a:tc>
                <a:extLst>
                  <a:ext uri="{0D108BD9-81ED-4DB2-BD59-A6C34878D82A}">
                    <a16:rowId xmlns:a16="http://schemas.microsoft.com/office/drawing/2014/main" val="1027364065"/>
                  </a:ext>
                </a:extLst>
              </a:tr>
              <a:tr h="187892">
                <a:tc>
                  <a:txBody>
                    <a:bodyPr/>
                    <a:lstStyle/>
                    <a:p>
                      <a:pPr algn="ctr" fontAlgn="ctr"/>
                      <a:r>
                        <a:rPr lang="es-CO" sz="1400" u="none" strike="noStrike">
                          <a:effectLst/>
                        </a:rPr>
                        <a:t>118.943 </a:t>
                      </a:r>
                      <a:endParaRPr lang="es-CO" sz="1400" b="0" i="0" u="none" strike="noStrike">
                        <a:solidFill>
                          <a:srgbClr val="000000"/>
                        </a:solidFill>
                        <a:effectLst/>
                        <a:latin typeface="Calibri" panose="020F0502020204030204" pitchFamily="34" charset="0"/>
                      </a:endParaRPr>
                    </a:p>
                  </a:txBody>
                  <a:tcPr marL="9090" marR="9090" marT="9090" marB="0" anchor="ctr"/>
                </a:tc>
                <a:tc>
                  <a:txBody>
                    <a:bodyPr/>
                    <a:lstStyle/>
                    <a:p>
                      <a:pPr algn="ctr" fontAlgn="ctr"/>
                      <a:r>
                        <a:rPr lang="es-CO" sz="1400" u="none" strike="noStrike">
                          <a:effectLst/>
                        </a:rPr>
                        <a:t>110.357 </a:t>
                      </a:r>
                      <a:endParaRPr lang="es-CO" sz="1400" b="0" i="0" u="none" strike="noStrike">
                        <a:solidFill>
                          <a:srgbClr val="000000"/>
                        </a:solidFill>
                        <a:effectLst/>
                        <a:latin typeface="Calibri" panose="020F0502020204030204" pitchFamily="34" charset="0"/>
                      </a:endParaRPr>
                    </a:p>
                  </a:txBody>
                  <a:tcPr marL="9090" marR="9090" marT="9090" marB="0" anchor="ctr"/>
                </a:tc>
                <a:tc>
                  <a:txBody>
                    <a:bodyPr/>
                    <a:lstStyle/>
                    <a:p>
                      <a:pPr algn="ctr" fontAlgn="ctr"/>
                      <a:r>
                        <a:rPr lang="es-CO" sz="1400" u="none" strike="noStrike">
                          <a:effectLst/>
                        </a:rPr>
                        <a:t>8.586 </a:t>
                      </a:r>
                      <a:endParaRPr lang="es-CO" sz="1400" b="0" i="0" u="none" strike="noStrike">
                        <a:solidFill>
                          <a:srgbClr val="000000"/>
                        </a:solidFill>
                        <a:effectLst/>
                        <a:latin typeface="Calibri" panose="020F0502020204030204" pitchFamily="34" charset="0"/>
                      </a:endParaRPr>
                    </a:p>
                  </a:txBody>
                  <a:tcPr marL="9090" marR="9090" marT="9090" marB="0" anchor="ctr"/>
                </a:tc>
                <a:tc>
                  <a:txBody>
                    <a:bodyPr/>
                    <a:lstStyle/>
                    <a:p>
                      <a:pPr algn="ctr" fontAlgn="b"/>
                      <a:r>
                        <a:rPr lang="es-CO" sz="1400" u="none" strike="noStrike">
                          <a:effectLst/>
                        </a:rPr>
                        <a:t>9.083 </a:t>
                      </a:r>
                      <a:endParaRPr lang="es-CO" sz="1400" b="0" i="0" u="none" strike="noStrike">
                        <a:solidFill>
                          <a:srgbClr val="000000"/>
                        </a:solidFill>
                        <a:effectLst/>
                        <a:latin typeface="Calibri" panose="020F0502020204030204" pitchFamily="34" charset="0"/>
                      </a:endParaRPr>
                    </a:p>
                  </a:txBody>
                  <a:tcPr marL="9090" marR="9090" marT="9090" marB="0" anchor="b"/>
                </a:tc>
                <a:tc>
                  <a:txBody>
                    <a:bodyPr/>
                    <a:lstStyle/>
                    <a:p>
                      <a:pPr algn="ctr" fontAlgn="ctr"/>
                      <a:r>
                        <a:rPr lang="es-CO" sz="1400" u="none" strike="noStrike">
                          <a:effectLst/>
                        </a:rPr>
                        <a:t>497 </a:t>
                      </a:r>
                      <a:endParaRPr lang="es-CO" sz="1400" b="1" i="0" u="none" strike="noStrike">
                        <a:solidFill>
                          <a:srgbClr val="000000"/>
                        </a:solidFill>
                        <a:effectLst/>
                        <a:latin typeface="Calibri" panose="020F0502020204030204" pitchFamily="34" charset="0"/>
                      </a:endParaRPr>
                    </a:p>
                  </a:txBody>
                  <a:tcPr marL="9090" marR="9090" marT="9090" marB="0" anchor="ctr"/>
                </a:tc>
                <a:tc>
                  <a:txBody>
                    <a:bodyPr/>
                    <a:lstStyle/>
                    <a:p>
                      <a:pPr algn="ctr" fontAlgn="ctr"/>
                      <a:r>
                        <a:rPr lang="es-CO" sz="1400" u="none" strike="noStrike">
                          <a:effectLst/>
                        </a:rPr>
                        <a:t>0 </a:t>
                      </a:r>
                      <a:endParaRPr lang="es-CO" sz="1400" b="0" i="0" u="none" strike="noStrike">
                        <a:solidFill>
                          <a:srgbClr val="000000"/>
                        </a:solidFill>
                        <a:effectLst/>
                        <a:latin typeface="Calibri" panose="020F0502020204030204" pitchFamily="34" charset="0"/>
                      </a:endParaRPr>
                    </a:p>
                  </a:txBody>
                  <a:tcPr marL="9090" marR="9090" marT="9090" marB="0" anchor="ctr"/>
                </a:tc>
                <a:tc>
                  <a:txBody>
                    <a:bodyPr/>
                    <a:lstStyle/>
                    <a:p>
                      <a:pPr algn="ctr" fontAlgn="ctr"/>
                      <a:r>
                        <a:rPr lang="es-CO" sz="1400" u="none" strike="noStrike" dirty="0">
                          <a:effectLst/>
                        </a:rPr>
                        <a:t>119.440 </a:t>
                      </a:r>
                      <a:endParaRPr lang="es-CO" sz="1400" b="1" i="0" u="none" strike="noStrike" dirty="0">
                        <a:solidFill>
                          <a:srgbClr val="000000"/>
                        </a:solidFill>
                        <a:effectLst/>
                        <a:latin typeface="Calibri" panose="020F0502020204030204" pitchFamily="34" charset="0"/>
                      </a:endParaRPr>
                    </a:p>
                  </a:txBody>
                  <a:tcPr marL="9090" marR="9090" marT="9090" marB="0" anchor="ctr"/>
                </a:tc>
                <a:extLst>
                  <a:ext uri="{0D108BD9-81ED-4DB2-BD59-A6C34878D82A}">
                    <a16:rowId xmlns:a16="http://schemas.microsoft.com/office/drawing/2014/main" val="4286462491"/>
                  </a:ext>
                </a:extLst>
              </a:tr>
            </a:tbl>
          </a:graphicData>
        </a:graphic>
      </p:graphicFrame>
    </p:spTree>
    <p:extLst>
      <p:ext uri="{BB962C8B-B14F-4D97-AF65-F5344CB8AC3E}">
        <p14:creationId xmlns:p14="http://schemas.microsoft.com/office/powerpoint/2010/main" val="1448587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Marcador de texto"/>
          <p:cNvSpPr txBox="1">
            <a:spLocks/>
          </p:cNvSpPr>
          <p:nvPr/>
        </p:nvSpPr>
        <p:spPr>
          <a:xfrm>
            <a:off x="1524000" y="47625"/>
            <a:ext cx="4536168" cy="90963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s-CO" sz="1800" dirty="0"/>
              <a:t>Indicadores VP Agua y Saneamiento</a:t>
            </a:r>
          </a:p>
          <a:p>
            <a:pPr>
              <a:spcBef>
                <a:spcPts val="0"/>
              </a:spcBef>
            </a:pPr>
            <a:r>
              <a:rPr lang="es-CO" sz="1800" dirty="0">
                <a:solidFill>
                  <a:schemeClr val="accent6">
                    <a:lumMod val="75000"/>
                  </a:schemeClr>
                </a:solidFill>
              </a:rPr>
              <a:t>Calidad Operativa </a:t>
            </a:r>
          </a:p>
          <a:p>
            <a:pPr>
              <a:spcBef>
                <a:spcPts val="0"/>
              </a:spcBef>
            </a:pPr>
            <a:r>
              <a:rPr lang="es-CO" sz="1600" dirty="0"/>
              <a:t>Resumen de resultados Diciembre 2016</a:t>
            </a:r>
          </a:p>
        </p:txBody>
      </p:sp>
      <p:sp>
        <p:nvSpPr>
          <p:cNvPr id="33" name="Oval 28"/>
          <p:cNvSpPr>
            <a:spLocks noChangeArrowheads="1"/>
          </p:cNvSpPr>
          <p:nvPr/>
        </p:nvSpPr>
        <p:spPr bwMode="auto">
          <a:xfrm>
            <a:off x="8423619" y="147242"/>
            <a:ext cx="1176536" cy="617462"/>
          </a:xfrm>
          <a:prstGeom prst="roundRect">
            <a:avLst>
              <a:gd name="adj" fmla="val 50000"/>
            </a:avLst>
          </a:prstGeom>
          <a:solidFill>
            <a:srgbClr val="F18917"/>
          </a:solidFill>
        </p:spPr>
        <p:style>
          <a:lnRef idx="0">
            <a:schemeClr val="accent6"/>
          </a:lnRef>
          <a:fillRef idx="3">
            <a:schemeClr val="accent6"/>
          </a:fillRef>
          <a:effectRef idx="3">
            <a:schemeClr val="accent6"/>
          </a:effectRef>
          <a:fontRef idx="minor">
            <a:schemeClr val="lt1"/>
          </a:fontRef>
        </p:style>
        <p:txBody>
          <a:bodyPr wrap="square" anchor="ctr"/>
          <a:lstStyle/>
          <a:p>
            <a:pPr algn="ctr" fontAlgn="ctr"/>
            <a:endParaRPr lang="es-ES" sz="1200" b="1" kern="0" dirty="0">
              <a:solidFill>
                <a:srgbClr val="FFFFFF"/>
              </a:solidFill>
              <a:latin typeface="Calibri" pitchFamily="34" charset="0"/>
              <a:cs typeface="Calibri" pitchFamily="34" charset="0"/>
            </a:endParaRPr>
          </a:p>
          <a:p>
            <a:pPr algn="ctr" fontAlgn="ctr"/>
            <a:r>
              <a:rPr lang="es-ES" sz="1200" b="1" kern="0" dirty="0">
                <a:solidFill>
                  <a:srgbClr val="FFFFFF"/>
                </a:solidFill>
                <a:latin typeface="Calibri" pitchFamily="34" charset="0"/>
                <a:cs typeface="Calibri" pitchFamily="34" charset="0"/>
              </a:rPr>
              <a:t>Optimizar procesos</a:t>
            </a:r>
          </a:p>
          <a:p>
            <a:pPr algn="ctr" fontAlgn="ctr"/>
            <a:endParaRPr lang="es-ES" sz="1200" b="1" kern="0" dirty="0">
              <a:solidFill>
                <a:srgbClr val="FFFFFF"/>
              </a:solidFill>
              <a:latin typeface="Calibri" pitchFamily="34" charset="0"/>
              <a:cs typeface="Calibri" pitchFamily="34" charset="0"/>
            </a:endParaRPr>
          </a:p>
        </p:txBody>
      </p:sp>
      <p:sp>
        <p:nvSpPr>
          <p:cNvPr id="40" name="35 CuadroTexto"/>
          <p:cNvSpPr txBox="1">
            <a:spLocks noChangeArrowheads="1"/>
          </p:cNvSpPr>
          <p:nvPr/>
        </p:nvSpPr>
        <p:spPr bwMode="auto">
          <a:xfrm>
            <a:off x="3792608"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1" name="35 CuadroTexto"/>
          <p:cNvSpPr txBox="1">
            <a:spLocks noChangeArrowheads="1"/>
          </p:cNvSpPr>
          <p:nvPr/>
        </p:nvSpPr>
        <p:spPr bwMode="auto">
          <a:xfrm>
            <a:off x="2855622" y="2349460"/>
            <a:ext cx="845145" cy="215444"/>
          </a:xfrm>
          <a:prstGeom prst="rect">
            <a:avLst/>
          </a:prstGeom>
          <a:noFill/>
          <a:ln w="9525">
            <a:noFill/>
            <a:miter lim="800000"/>
            <a:headEnd/>
            <a:tailEnd/>
          </a:ln>
        </p:spPr>
        <p:txBody>
          <a:bodyPr wrap="square">
            <a:spAutoFit/>
          </a:bodyPr>
          <a:lstStyle/>
          <a:p>
            <a:pPr algn="ctr" fontAlgn="base">
              <a:spcBef>
                <a:spcPct val="0"/>
              </a:spcBef>
              <a:spcAft>
                <a:spcPct val="0"/>
              </a:spcAft>
            </a:pPr>
            <a:r>
              <a:rPr lang="es-CO" sz="800" b="1" kern="0" dirty="0">
                <a:solidFill>
                  <a:prstClr val="black"/>
                </a:solidFill>
              </a:rPr>
              <a:t>Meta 2016</a:t>
            </a:r>
          </a:p>
        </p:txBody>
      </p:sp>
      <p:sp>
        <p:nvSpPr>
          <p:cNvPr id="43" name="42 CuadroTexto"/>
          <p:cNvSpPr txBox="1">
            <a:spLocks noChangeArrowheads="1"/>
          </p:cNvSpPr>
          <p:nvPr/>
        </p:nvSpPr>
        <p:spPr bwMode="auto">
          <a:xfrm>
            <a:off x="4609208"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5" name="35 CuadroTexto"/>
          <p:cNvSpPr txBox="1">
            <a:spLocks noChangeArrowheads="1"/>
          </p:cNvSpPr>
          <p:nvPr/>
        </p:nvSpPr>
        <p:spPr bwMode="auto">
          <a:xfrm>
            <a:off x="5428856"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6" name="35 CuadroTexto"/>
          <p:cNvSpPr txBox="1">
            <a:spLocks noChangeArrowheads="1"/>
          </p:cNvSpPr>
          <p:nvPr/>
        </p:nvSpPr>
        <p:spPr bwMode="auto">
          <a:xfrm>
            <a:off x="6193384"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a:t>
            </a:r>
            <a:r>
              <a:rPr lang="es-CO" sz="900" b="1" kern="0" dirty="0">
                <a:solidFill>
                  <a:prstClr val="black"/>
                </a:solidFill>
              </a:rPr>
              <a:t> </a:t>
            </a:r>
          </a:p>
        </p:txBody>
      </p:sp>
      <p:sp>
        <p:nvSpPr>
          <p:cNvPr id="47" name="35 CuadroTexto"/>
          <p:cNvSpPr txBox="1">
            <a:spLocks noChangeArrowheads="1"/>
          </p:cNvSpPr>
          <p:nvPr/>
        </p:nvSpPr>
        <p:spPr bwMode="auto">
          <a:xfrm>
            <a:off x="7034394" y="1603615"/>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8" name="35 CuadroTexto"/>
          <p:cNvSpPr txBox="1">
            <a:spLocks noChangeArrowheads="1"/>
          </p:cNvSpPr>
          <p:nvPr/>
        </p:nvSpPr>
        <p:spPr bwMode="auto">
          <a:xfrm>
            <a:off x="7824192" y="1601323"/>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9" name="35 CuadroTexto"/>
          <p:cNvSpPr txBox="1">
            <a:spLocks noChangeArrowheads="1"/>
          </p:cNvSpPr>
          <p:nvPr/>
        </p:nvSpPr>
        <p:spPr bwMode="auto">
          <a:xfrm>
            <a:off x="8690140"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50" name="35 CuadroTexto"/>
          <p:cNvSpPr txBox="1">
            <a:spLocks noChangeArrowheads="1"/>
          </p:cNvSpPr>
          <p:nvPr/>
        </p:nvSpPr>
        <p:spPr bwMode="auto">
          <a:xfrm>
            <a:off x="9505752"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57" name="Oval 28"/>
          <p:cNvSpPr>
            <a:spLocks noChangeArrowheads="1"/>
          </p:cNvSpPr>
          <p:nvPr/>
        </p:nvSpPr>
        <p:spPr bwMode="auto">
          <a:xfrm>
            <a:off x="8689354" y="1099707"/>
            <a:ext cx="1439861"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base">
              <a:spcBef>
                <a:spcPct val="0"/>
              </a:spcBef>
              <a:spcAft>
                <a:spcPct val="0"/>
              </a:spcAft>
              <a:defRPr/>
            </a:pPr>
            <a:r>
              <a:rPr lang="es-CO" b="1" kern="0" dirty="0">
                <a:solidFill>
                  <a:srgbClr val="2F2F2F"/>
                </a:solidFill>
              </a:rPr>
              <a:t>Cumplimiento meta Cobertura Aseo</a:t>
            </a:r>
          </a:p>
        </p:txBody>
      </p:sp>
      <p:sp>
        <p:nvSpPr>
          <p:cNvPr id="58" name="Oval 28"/>
          <p:cNvSpPr>
            <a:spLocks noChangeArrowheads="1"/>
          </p:cNvSpPr>
          <p:nvPr/>
        </p:nvSpPr>
        <p:spPr bwMode="auto">
          <a:xfrm>
            <a:off x="7032404" y="1105470"/>
            <a:ext cx="1439861" cy="41828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Cobertura Recolección</a:t>
            </a:r>
          </a:p>
        </p:txBody>
      </p:sp>
      <p:sp>
        <p:nvSpPr>
          <p:cNvPr id="59" name="Oval 28"/>
          <p:cNvSpPr>
            <a:spLocks noChangeArrowheads="1"/>
          </p:cNvSpPr>
          <p:nvPr/>
        </p:nvSpPr>
        <p:spPr bwMode="auto">
          <a:xfrm>
            <a:off x="3719737" y="1122788"/>
            <a:ext cx="1515191" cy="378588"/>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prstClr val="black"/>
                </a:solidFill>
              </a:rPr>
              <a:t>Continuidad Barrido y Limpieza</a:t>
            </a:r>
          </a:p>
        </p:txBody>
      </p:sp>
      <p:sp>
        <p:nvSpPr>
          <p:cNvPr id="60" name="Oval 28"/>
          <p:cNvSpPr>
            <a:spLocks noChangeArrowheads="1"/>
          </p:cNvSpPr>
          <p:nvPr/>
        </p:nvSpPr>
        <p:spPr bwMode="auto">
          <a:xfrm>
            <a:off x="5468237" y="1089679"/>
            <a:ext cx="1395134"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Continuidad  Recolección</a:t>
            </a:r>
          </a:p>
        </p:txBody>
      </p:sp>
      <p:sp>
        <p:nvSpPr>
          <p:cNvPr id="62" name="16 Rectángulo redondeado"/>
          <p:cNvSpPr/>
          <p:nvPr/>
        </p:nvSpPr>
        <p:spPr>
          <a:xfrm>
            <a:off x="4586068" y="1909365"/>
            <a:ext cx="717844" cy="263969"/>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3" name="16 Rectángulo redondeado"/>
          <p:cNvSpPr/>
          <p:nvPr/>
        </p:nvSpPr>
        <p:spPr>
          <a:xfrm>
            <a:off x="3760333" y="1886929"/>
            <a:ext cx="686606" cy="271240"/>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4" name="16 Rectángulo redondeado">
            <a:hlinkClick r:id="" action="ppaction://noaction"/>
          </p:cNvPr>
          <p:cNvSpPr/>
          <p:nvPr/>
        </p:nvSpPr>
        <p:spPr>
          <a:xfrm>
            <a:off x="4138428" y="2277927"/>
            <a:ext cx="717844" cy="227341"/>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5" name="16 Rectángulo redondeado"/>
          <p:cNvSpPr/>
          <p:nvPr/>
        </p:nvSpPr>
        <p:spPr>
          <a:xfrm>
            <a:off x="6168009" y="1904877"/>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6" name="16 Rectángulo redondeado"/>
          <p:cNvSpPr/>
          <p:nvPr/>
        </p:nvSpPr>
        <p:spPr>
          <a:xfrm>
            <a:off x="5432078" y="1909365"/>
            <a:ext cx="655153" cy="253292"/>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7" name="16 Rectángulo redondeado">
            <a:hlinkClick r:id="" action="ppaction://noaction"/>
          </p:cNvPr>
          <p:cNvSpPr/>
          <p:nvPr/>
        </p:nvSpPr>
        <p:spPr>
          <a:xfrm>
            <a:off x="5757241" y="2267478"/>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0" name="16 Rectángulo redondeado"/>
          <p:cNvSpPr/>
          <p:nvPr/>
        </p:nvSpPr>
        <p:spPr>
          <a:xfrm>
            <a:off x="7824193" y="1913500"/>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1" name="16 Rectángulo redondeado">
            <a:hlinkClick r:id="" action="ppaction://noaction"/>
          </p:cNvPr>
          <p:cNvSpPr/>
          <p:nvPr/>
        </p:nvSpPr>
        <p:spPr>
          <a:xfrm>
            <a:off x="7075002" y="1917988"/>
            <a:ext cx="677182" cy="248805"/>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schemeClr val="tx1"/>
                </a:solidFill>
              </a:rPr>
              <a:t>99.1%</a:t>
            </a:r>
          </a:p>
        </p:txBody>
      </p:sp>
      <p:sp>
        <p:nvSpPr>
          <p:cNvPr id="72" name="16 Rectángulo redondeado"/>
          <p:cNvSpPr/>
          <p:nvPr/>
        </p:nvSpPr>
        <p:spPr>
          <a:xfrm>
            <a:off x="7320136" y="2228056"/>
            <a:ext cx="764118" cy="264841"/>
          </a:xfrm>
          <a:prstGeom prst="roundRect">
            <a:avLst/>
          </a:prstGeom>
          <a:no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pic>
        <p:nvPicPr>
          <p:cNvPr id="73" name="Imagen 2" descr="http://www.eevvm.com.co/Style%20Library/evm/images/BANNER-PORTAL-WE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7569" y="1411470"/>
            <a:ext cx="1488387" cy="422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16 Rectángulo redondeado"/>
          <p:cNvSpPr/>
          <p:nvPr/>
        </p:nvSpPr>
        <p:spPr>
          <a:xfrm>
            <a:off x="9484032" y="1888535"/>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5" name="16 Rectángulo redondeado"/>
          <p:cNvSpPr/>
          <p:nvPr/>
        </p:nvSpPr>
        <p:spPr>
          <a:xfrm>
            <a:off x="8664322" y="1893023"/>
            <a:ext cx="752240" cy="248804"/>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99%</a:t>
            </a:r>
          </a:p>
        </p:txBody>
      </p:sp>
      <p:sp>
        <p:nvSpPr>
          <p:cNvPr id="76" name="16 Rectángulo redondeado">
            <a:hlinkClick r:id="" action="ppaction://noaction"/>
          </p:cNvPr>
          <p:cNvSpPr/>
          <p:nvPr/>
        </p:nvSpPr>
        <p:spPr>
          <a:xfrm>
            <a:off x="9048328" y="2204864"/>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7" name="76 Rectángulo"/>
          <p:cNvSpPr/>
          <p:nvPr/>
        </p:nvSpPr>
        <p:spPr>
          <a:xfrm>
            <a:off x="1715530" y="2708921"/>
            <a:ext cx="8844966" cy="307777"/>
          </a:xfrm>
          <a:prstGeom prst="rect">
            <a:avLst/>
          </a:prstGeom>
          <a:noFill/>
        </p:spPr>
        <p:txBody>
          <a:bodyPr wrap="square">
            <a:spAutoFit/>
          </a:bodyPr>
          <a:lstStyle/>
          <a:p>
            <a:pPr algn="just"/>
            <a:r>
              <a:rPr lang="es-CO" sz="1400" b="1" kern="0" dirty="0">
                <a:solidFill>
                  <a:sysClr val="windowText" lastClr="000000"/>
                </a:solidFill>
              </a:rPr>
              <a:t>CONTINUIDAD BARRIDO Y LIMPIEZA</a:t>
            </a:r>
          </a:p>
        </p:txBody>
      </p:sp>
      <p:sp>
        <p:nvSpPr>
          <p:cNvPr id="31" name="8 Rectángulo redondeado"/>
          <p:cNvSpPr/>
          <p:nvPr/>
        </p:nvSpPr>
        <p:spPr>
          <a:xfrm>
            <a:off x="5331581" y="1037402"/>
            <a:ext cx="4943015" cy="1563507"/>
          </a:xfrm>
          <a:prstGeom prst="roundRect">
            <a:avLst/>
          </a:prstGeom>
          <a:solidFill>
            <a:schemeClr val="bg2">
              <a:alpha val="4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400" kern="0">
              <a:solidFill>
                <a:sysClr val="windowText" lastClr="000000"/>
              </a:solidFill>
            </a:endParaRPr>
          </a:p>
        </p:txBody>
      </p:sp>
      <p:sp>
        <p:nvSpPr>
          <p:cNvPr id="32" name="12 Rectángulo"/>
          <p:cNvSpPr/>
          <p:nvPr/>
        </p:nvSpPr>
        <p:spPr>
          <a:xfrm>
            <a:off x="1678121" y="2655814"/>
            <a:ext cx="8875578" cy="4157562"/>
          </a:xfrm>
          <a:prstGeom prst="rect">
            <a:avLst/>
          </a:prstGeom>
          <a:no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ES" sz="1200" kern="0" dirty="0">
              <a:solidFill>
                <a:schemeClr val="tx1"/>
              </a:solidFill>
            </a:endParaRPr>
          </a:p>
        </p:txBody>
      </p:sp>
      <p:sp>
        <p:nvSpPr>
          <p:cNvPr id="3" name="CuadroTexto 2"/>
          <p:cNvSpPr txBox="1"/>
          <p:nvPr/>
        </p:nvSpPr>
        <p:spPr>
          <a:xfrm>
            <a:off x="7464153" y="2708921"/>
            <a:ext cx="3089547" cy="954107"/>
          </a:xfrm>
          <a:prstGeom prst="rect">
            <a:avLst/>
          </a:prstGeom>
          <a:noFill/>
        </p:spPr>
        <p:txBody>
          <a:bodyPr wrap="square" rtlCol="0">
            <a:spAutoFit/>
          </a:bodyPr>
          <a:lstStyle/>
          <a:p>
            <a:pPr algn="just"/>
            <a:r>
              <a:rPr lang="es-CO" sz="1400" kern="0" dirty="0">
                <a:solidFill>
                  <a:sysClr val="windowText" lastClr="000000"/>
                </a:solidFill>
              </a:rPr>
              <a:t>Se pasó  de ejecutar 109.209 </a:t>
            </a:r>
            <a:r>
              <a:rPr lang="es-CO" sz="1400" kern="0" dirty="0" err="1">
                <a:solidFill>
                  <a:sysClr val="windowText" lastClr="000000"/>
                </a:solidFill>
              </a:rPr>
              <a:t>kmt</a:t>
            </a:r>
            <a:r>
              <a:rPr lang="es-CO" sz="1400" kern="0" dirty="0">
                <a:solidFill>
                  <a:sysClr val="windowText" lastClr="000000"/>
                </a:solidFill>
              </a:rPr>
              <a:t> en Enero  a 119.440 </a:t>
            </a:r>
            <a:r>
              <a:rPr lang="es-CO" sz="1400" kern="0" dirty="0" err="1">
                <a:solidFill>
                  <a:sysClr val="windowText" lastClr="000000"/>
                </a:solidFill>
              </a:rPr>
              <a:t>Kmt</a:t>
            </a:r>
            <a:r>
              <a:rPr lang="es-CO" sz="1400" kern="0" dirty="0">
                <a:solidFill>
                  <a:sysClr val="windowText" lastClr="000000"/>
                </a:solidFill>
              </a:rPr>
              <a:t> en Diciembre, lo que representa </a:t>
            </a:r>
            <a:r>
              <a:rPr lang="es-CO" sz="1400" b="1" kern="0" dirty="0">
                <a:solidFill>
                  <a:sysClr val="windowText" lastClr="000000"/>
                </a:solidFill>
              </a:rPr>
              <a:t>un incremento de 10.231 </a:t>
            </a:r>
            <a:r>
              <a:rPr lang="es-CO" sz="1400" b="1" kern="0" dirty="0" err="1">
                <a:solidFill>
                  <a:sysClr val="windowText" lastClr="000000"/>
                </a:solidFill>
              </a:rPr>
              <a:t>Kmt</a:t>
            </a:r>
            <a:r>
              <a:rPr lang="es-CO" sz="1400" b="1" kern="0" dirty="0">
                <a:solidFill>
                  <a:sysClr val="windowText" lastClr="000000"/>
                </a:solidFill>
              </a:rPr>
              <a:t> barridos en el año.</a:t>
            </a:r>
          </a:p>
        </p:txBody>
      </p:sp>
      <p:sp>
        <p:nvSpPr>
          <p:cNvPr id="6" name="CuadroTexto 5"/>
          <p:cNvSpPr txBox="1"/>
          <p:nvPr/>
        </p:nvSpPr>
        <p:spPr>
          <a:xfrm>
            <a:off x="7464153" y="3717033"/>
            <a:ext cx="3053099" cy="954107"/>
          </a:xfrm>
          <a:prstGeom prst="rect">
            <a:avLst/>
          </a:prstGeom>
          <a:noFill/>
        </p:spPr>
        <p:txBody>
          <a:bodyPr wrap="square" rtlCol="0">
            <a:spAutoFit/>
          </a:bodyPr>
          <a:lstStyle/>
          <a:p>
            <a:pPr algn="just"/>
            <a:r>
              <a:rPr lang="es-CO" sz="1400" b="1" kern="0" dirty="0">
                <a:solidFill>
                  <a:sysClr val="windowText" lastClr="000000"/>
                </a:solidFill>
              </a:rPr>
              <a:t>1.344.538  </a:t>
            </a:r>
            <a:r>
              <a:rPr lang="es-CO" sz="1400" b="1" kern="0" dirty="0" err="1">
                <a:solidFill>
                  <a:sysClr val="windowText" lastClr="000000"/>
                </a:solidFill>
              </a:rPr>
              <a:t>Kmts</a:t>
            </a:r>
            <a:r>
              <a:rPr lang="es-CO" sz="1400" b="1" kern="0" dirty="0">
                <a:solidFill>
                  <a:sysClr val="windowText" lastClr="000000"/>
                </a:solidFill>
              </a:rPr>
              <a:t> </a:t>
            </a:r>
            <a:r>
              <a:rPr lang="es-CO" sz="1400" kern="0" dirty="0">
                <a:solidFill>
                  <a:sysClr val="windowText" lastClr="000000"/>
                </a:solidFill>
              </a:rPr>
              <a:t>barridos en el año.</a:t>
            </a:r>
          </a:p>
          <a:p>
            <a:pPr algn="just"/>
            <a:r>
              <a:rPr lang="es-CO" sz="1400" kern="0" dirty="0">
                <a:solidFill>
                  <a:sysClr val="windowText" lastClr="000000"/>
                </a:solidFill>
              </a:rPr>
              <a:t>Promedio Mensual: </a:t>
            </a:r>
            <a:r>
              <a:rPr lang="es-CO" sz="1400" b="1" kern="0" dirty="0">
                <a:solidFill>
                  <a:sysClr val="windowText" lastClr="000000"/>
                </a:solidFill>
              </a:rPr>
              <a:t>112.045 </a:t>
            </a:r>
            <a:r>
              <a:rPr lang="es-CO" sz="1400" b="1" kern="0" dirty="0" err="1">
                <a:solidFill>
                  <a:sysClr val="windowText" lastClr="000000"/>
                </a:solidFill>
              </a:rPr>
              <a:t>Kmt</a:t>
            </a:r>
            <a:r>
              <a:rPr lang="es-CO" sz="1400" b="1" kern="0" dirty="0">
                <a:solidFill>
                  <a:sysClr val="windowText" lastClr="000000"/>
                </a:solidFill>
              </a:rPr>
              <a:t>. – Promedio Mayor </a:t>
            </a:r>
            <a:r>
              <a:rPr lang="es-CO" sz="1400" kern="0" dirty="0">
                <a:solidFill>
                  <a:sysClr val="windowText" lastClr="000000"/>
                </a:solidFill>
              </a:rPr>
              <a:t>al Promedio </a:t>
            </a:r>
            <a:r>
              <a:rPr lang="es-CO" sz="1400" b="1" kern="0" dirty="0">
                <a:solidFill>
                  <a:sysClr val="windowText" lastClr="000000"/>
                </a:solidFill>
              </a:rPr>
              <a:t>PGIRS: 111.348.</a:t>
            </a:r>
          </a:p>
        </p:txBody>
      </p:sp>
      <p:sp>
        <p:nvSpPr>
          <p:cNvPr id="7" name="CuadroTexto 6"/>
          <p:cNvSpPr txBox="1"/>
          <p:nvPr/>
        </p:nvSpPr>
        <p:spPr>
          <a:xfrm>
            <a:off x="2279576" y="6021289"/>
            <a:ext cx="4824536" cy="646331"/>
          </a:xfrm>
          <a:prstGeom prst="rect">
            <a:avLst/>
          </a:prstGeom>
          <a:noFill/>
        </p:spPr>
        <p:txBody>
          <a:bodyPr wrap="square" rtlCol="0">
            <a:spAutoFit/>
          </a:bodyPr>
          <a:lstStyle/>
          <a:p>
            <a:pPr algn="just"/>
            <a:r>
              <a:rPr lang="es-CO" sz="1200" kern="0" dirty="0">
                <a:solidFill>
                  <a:sysClr val="windowText" lastClr="000000"/>
                </a:solidFill>
              </a:rPr>
              <a:t>El año se empezó con un déficit en la meta de barrido a causa de las falencias presentadas en Barrido Mecánico, que se lograron superar desde el mes de agosto de 2016.</a:t>
            </a:r>
          </a:p>
        </p:txBody>
      </p:sp>
      <p:pic>
        <p:nvPicPr>
          <p:cNvPr id="44" name="Imagen 43" descr="C:\Users\nalvarpe\AppData\Local\Microsoft\Windows\INetCache\Content.Outlook\FL1S6VSR\chulo nora.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1240" y="3838358"/>
            <a:ext cx="304921" cy="191124"/>
          </a:xfrm>
          <a:prstGeom prst="rect">
            <a:avLst/>
          </a:prstGeom>
          <a:noFill/>
          <a:ln>
            <a:noFill/>
          </a:ln>
        </p:spPr>
      </p:pic>
      <p:graphicFrame>
        <p:nvGraphicFramePr>
          <p:cNvPr id="39" name="Gráfico 38"/>
          <p:cNvGraphicFramePr>
            <a:graphicFrameLocks/>
          </p:cNvGraphicFramePr>
          <p:nvPr/>
        </p:nvGraphicFramePr>
        <p:xfrm>
          <a:off x="1901903" y="3053011"/>
          <a:ext cx="4940330" cy="2961926"/>
        </p:xfrm>
        <a:graphic>
          <a:graphicData uri="http://schemas.openxmlformats.org/drawingml/2006/chart">
            <c:chart xmlns:c="http://schemas.openxmlformats.org/drawingml/2006/chart" xmlns:r="http://schemas.openxmlformats.org/officeDocument/2006/relationships" r:id="rId5"/>
          </a:graphicData>
        </a:graphic>
      </p:graphicFrame>
      <p:pic>
        <p:nvPicPr>
          <p:cNvPr id="52" name="Imagen 51" descr="C:\Users\nalvarpe\AppData\Local\Microsoft\Windows\INetCache\Content.Outlook\FL1S6VSR\chulo nora.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48129" y="2877836"/>
            <a:ext cx="304921" cy="191124"/>
          </a:xfrm>
          <a:prstGeom prst="rect">
            <a:avLst/>
          </a:prstGeom>
          <a:noFill/>
          <a:ln>
            <a:noFill/>
          </a:ln>
        </p:spPr>
      </p:pic>
      <p:pic>
        <p:nvPicPr>
          <p:cNvPr id="53" name="Imagen 52" descr="C:\Users\nalvarpe\AppData\Local\Microsoft\Windows\INetCache\Content.Outlook\FL1S6VSR\chulo nora.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83101" y="6127470"/>
            <a:ext cx="304921" cy="191124"/>
          </a:xfrm>
          <a:prstGeom prst="rect">
            <a:avLst/>
          </a:prstGeom>
          <a:noFill/>
          <a:ln>
            <a:noFill/>
          </a:ln>
        </p:spPr>
      </p:pic>
      <p:sp>
        <p:nvSpPr>
          <p:cNvPr id="54" name="CuadroTexto 53"/>
          <p:cNvSpPr txBox="1"/>
          <p:nvPr/>
        </p:nvSpPr>
        <p:spPr>
          <a:xfrm>
            <a:off x="7392145" y="4653137"/>
            <a:ext cx="3053099" cy="1384995"/>
          </a:xfrm>
          <a:prstGeom prst="rect">
            <a:avLst/>
          </a:prstGeom>
          <a:noFill/>
        </p:spPr>
        <p:txBody>
          <a:bodyPr wrap="square" rtlCol="0">
            <a:spAutoFit/>
          </a:bodyPr>
          <a:lstStyle/>
          <a:p>
            <a:pPr algn="just"/>
            <a:r>
              <a:rPr lang="es-CO" sz="1400" kern="0" dirty="0">
                <a:solidFill>
                  <a:sysClr val="windowText" lastClr="000000"/>
                </a:solidFill>
              </a:rPr>
              <a:t>Durante el año, se sumaron a la operación 44 operarios de barrido.</a:t>
            </a:r>
          </a:p>
          <a:p>
            <a:pPr algn="just"/>
            <a:endParaRPr lang="es-CO" sz="1400" kern="0" dirty="0">
              <a:solidFill>
                <a:sysClr val="windowText" lastClr="000000"/>
              </a:solidFill>
            </a:endParaRPr>
          </a:p>
          <a:p>
            <a:pPr algn="just"/>
            <a:r>
              <a:rPr lang="es-CO" sz="1400" kern="0" dirty="0">
                <a:solidFill>
                  <a:sysClr val="windowText" lastClr="000000"/>
                </a:solidFill>
              </a:rPr>
              <a:t>Reposición de dos (2) barredoras para la operación y una (1) para las </a:t>
            </a:r>
            <a:r>
              <a:rPr lang="es-CO" sz="1400" kern="0" dirty="0" err="1">
                <a:solidFill>
                  <a:sysClr val="windowText" lastClr="000000"/>
                </a:solidFill>
              </a:rPr>
              <a:t>ciclorrutas</a:t>
            </a:r>
            <a:r>
              <a:rPr lang="es-CO" sz="1400" kern="0" dirty="0">
                <a:solidFill>
                  <a:sysClr val="windowText" lastClr="000000"/>
                </a:solidFill>
              </a:rPr>
              <a:t>.</a:t>
            </a:r>
          </a:p>
        </p:txBody>
      </p:sp>
      <p:pic>
        <p:nvPicPr>
          <p:cNvPr id="55" name="Imagen 54" descr="C:\Users\nalvarpe\AppData\Local\Microsoft\Windows\INetCache\Content.Outlook\FL1S6VSR\chulo nora.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76121" y="5301208"/>
            <a:ext cx="304921" cy="191124"/>
          </a:xfrm>
          <a:prstGeom prst="rect">
            <a:avLst/>
          </a:prstGeom>
          <a:noFill/>
          <a:ln>
            <a:noFill/>
          </a:ln>
        </p:spPr>
      </p:pic>
      <p:pic>
        <p:nvPicPr>
          <p:cNvPr id="56" name="Imagen 55" descr="C:\Users\nalvarpe\AppData\Local\Microsoft\Windows\INetCache\Content.Outlook\FL1S6VSR\chulo nora.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93010" y="4750044"/>
            <a:ext cx="304921" cy="191124"/>
          </a:xfrm>
          <a:prstGeom prst="rect">
            <a:avLst/>
          </a:prstGeom>
          <a:noFill/>
          <a:ln>
            <a:noFill/>
          </a:ln>
        </p:spPr>
      </p:pic>
    </p:spTree>
    <p:extLst>
      <p:ext uri="{BB962C8B-B14F-4D97-AF65-F5344CB8AC3E}">
        <p14:creationId xmlns:p14="http://schemas.microsoft.com/office/powerpoint/2010/main" val="856740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Marcador de texto"/>
          <p:cNvSpPr txBox="1">
            <a:spLocks/>
          </p:cNvSpPr>
          <p:nvPr/>
        </p:nvSpPr>
        <p:spPr>
          <a:xfrm>
            <a:off x="1524000" y="47625"/>
            <a:ext cx="4536168" cy="90963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s-CO" sz="1800" dirty="0"/>
              <a:t>Indicadores VP Agua y Saneamiento</a:t>
            </a:r>
          </a:p>
          <a:p>
            <a:pPr>
              <a:spcBef>
                <a:spcPts val="0"/>
              </a:spcBef>
            </a:pPr>
            <a:r>
              <a:rPr lang="es-CO" sz="1800" dirty="0">
                <a:solidFill>
                  <a:schemeClr val="accent6">
                    <a:lumMod val="75000"/>
                  </a:schemeClr>
                </a:solidFill>
              </a:rPr>
              <a:t>Calidad Operativa </a:t>
            </a:r>
          </a:p>
          <a:p>
            <a:pPr>
              <a:spcBef>
                <a:spcPts val="0"/>
              </a:spcBef>
            </a:pPr>
            <a:r>
              <a:rPr lang="es-CO" sz="1600" dirty="0"/>
              <a:t>Resumen de resultados Diciembre 2016</a:t>
            </a:r>
          </a:p>
        </p:txBody>
      </p:sp>
      <p:sp>
        <p:nvSpPr>
          <p:cNvPr id="33" name="Oval 28"/>
          <p:cNvSpPr>
            <a:spLocks noChangeArrowheads="1"/>
          </p:cNvSpPr>
          <p:nvPr/>
        </p:nvSpPr>
        <p:spPr bwMode="auto">
          <a:xfrm>
            <a:off x="8423619" y="147242"/>
            <a:ext cx="1176536" cy="617462"/>
          </a:xfrm>
          <a:prstGeom prst="roundRect">
            <a:avLst>
              <a:gd name="adj" fmla="val 50000"/>
            </a:avLst>
          </a:prstGeom>
          <a:solidFill>
            <a:srgbClr val="F18917"/>
          </a:solidFill>
        </p:spPr>
        <p:style>
          <a:lnRef idx="0">
            <a:schemeClr val="accent6"/>
          </a:lnRef>
          <a:fillRef idx="3">
            <a:schemeClr val="accent6"/>
          </a:fillRef>
          <a:effectRef idx="3">
            <a:schemeClr val="accent6"/>
          </a:effectRef>
          <a:fontRef idx="minor">
            <a:schemeClr val="lt1"/>
          </a:fontRef>
        </p:style>
        <p:txBody>
          <a:bodyPr wrap="square" anchor="ctr"/>
          <a:lstStyle/>
          <a:p>
            <a:pPr algn="ctr" fontAlgn="ctr"/>
            <a:endParaRPr lang="es-ES" sz="1200" b="1" kern="0" dirty="0">
              <a:solidFill>
                <a:srgbClr val="FFFFFF"/>
              </a:solidFill>
              <a:latin typeface="Calibri" pitchFamily="34" charset="0"/>
              <a:cs typeface="Calibri" pitchFamily="34" charset="0"/>
            </a:endParaRPr>
          </a:p>
          <a:p>
            <a:pPr algn="ctr" fontAlgn="ctr"/>
            <a:r>
              <a:rPr lang="es-ES" sz="1200" b="1" kern="0" dirty="0">
                <a:solidFill>
                  <a:srgbClr val="FFFFFF"/>
                </a:solidFill>
                <a:latin typeface="Calibri" pitchFamily="34" charset="0"/>
                <a:cs typeface="Calibri" pitchFamily="34" charset="0"/>
              </a:rPr>
              <a:t>Optimizar procesos</a:t>
            </a:r>
          </a:p>
          <a:p>
            <a:pPr algn="ctr" fontAlgn="ctr"/>
            <a:endParaRPr lang="es-ES" sz="1200" b="1" kern="0" dirty="0">
              <a:solidFill>
                <a:srgbClr val="FFFFFF"/>
              </a:solidFill>
              <a:latin typeface="Calibri" pitchFamily="34" charset="0"/>
              <a:cs typeface="Calibri" pitchFamily="34" charset="0"/>
            </a:endParaRPr>
          </a:p>
        </p:txBody>
      </p:sp>
      <p:sp>
        <p:nvSpPr>
          <p:cNvPr id="40" name="35 CuadroTexto"/>
          <p:cNvSpPr txBox="1">
            <a:spLocks noChangeArrowheads="1"/>
          </p:cNvSpPr>
          <p:nvPr/>
        </p:nvSpPr>
        <p:spPr bwMode="auto">
          <a:xfrm>
            <a:off x="3792608"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1" name="35 CuadroTexto"/>
          <p:cNvSpPr txBox="1">
            <a:spLocks noChangeArrowheads="1"/>
          </p:cNvSpPr>
          <p:nvPr/>
        </p:nvSpPr>
        <p:spPr bwMode="auto">
          <a:xfrm>
            <a:off x="2855622" y="2349460"/>
            <a:ext cx="845145" cy="215444"/>
          </a:xfrm>
          <a:prstGeom prst="rect">
            <a:avLst/>
          </a:prstGeom>
          <a:noFill/>
          <a:ln w="9525">
            <a:noFill/>
            <a:miter lim="800000"/>
            <a:headEnd/>
            <a:tailEnd/>
          </a:ln>
        </p:spPr>
        <p:txBody>
          <a:bodyPr wrap="square">
            <a:spAutoFit/>
          </a:bodyPr>
          <a:lstStyle/>
          <a:p>
            <a:pPr algn="ctr" fontAlgn="base">
              <a:spcBef>
                <a:spcPct val="0"/>
              </a:spcBef>
              <a:spcAft>
                <a:spcPct val="0"/>
              </a:spcAft>
            </a:pPr>
            <a:r>
              <a:rPr lang="es-CO" sz="800" b="1" kern="0" dirty="0">
                <a:solidFill>
                  <a:prstClr val="black"/>
                </a:solidFill>
              </a:rPr>
              <a:t>Meta 2016</a:t>
            </a:r>
          </a:p>
        </p:txBody>
      </p:sp>
      <p:sp>
        <p:nvSpPr>
          <p:cNvPr id="43" name="42 CuadroTexto"/>
          <p:cNvSpPr txBox="1">
            <a:spLocks noChangeArrowheads="1"/>
          </p:cNvSpPr>
          <p:nvPr/>
        </p:nvSpPr>
        <p:spPr bwMode="auto">
          <a:xfrm>
            <a:off x="4609208"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5" name="35 CuadroTexto"/>
          <p:cNvSpPr txBox="1">
            <a:spLocks noChangeArrowheads="1"/>
          </p:cNvSpPr>
          <p:nvPr/>
        </p:nvSpPr>
        <p:spPr bwMode="auto">
          <a:xfrm>
            <a:off x="5428856"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6" name="35 CuadroTexto"/>
          <p:cNvSpPr txBox="1">
            <a:spLocks noChangeArrowheads="1"/>
          </p:cNvSpPr>
          <p:nvPr/>
        </p:nvSpPr>
        <p:spPr bwMode="auto">
          <a:xfrm>
            <a:off x="6193384"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a:t>
            </a:r>
            <a:r>
              <a:rPr lang="es-CO" sz="900" b="1" kern="0" dirty="0">
                <a:solidFill>
                  <a:prstClr val="black"/>
                </a:solidFill>
              </a:rPr>
              <a:t> </a:t>
            </a:r>
          </a:p>
        </p:txBody>
      </p:sp>
      <p:sp>
        <p:nvSpPr>
          <p:cNvPr id="47" name="35 CuadroTexto"/>
          <p:cNvSpPr txBox="1">
            <a:spLocks noChangeArrowheads="1"/>
          </p:cNvSpPr>
          <p:nvPr/>
        </p:nvSpPr>
        <p:spPr bwMode="auto">
          <a:xfrm>
            <a:off x="7034394" y="1603615"/>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8" name="35 CuadroTexto"/>
          <p:cNvSpPr txBox="1">
            <a:spLocks noChangeArrowheads="1"/>
          </p:cNvSpPr>
          <p:nvPr/>
        </p:nvSpPr>
        <p:spPr bwMode="auto">
          <a:xfrm>
            <a:off x="7824192" y="1601323"/>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9" name="35 CuadroTexto"/>
          <p:cNvSpPr txBox="1">
            <a:spLocks noChangeArrowheads="1"/>
          </p:cNvSpPr>
          <p:nvPr/>
        </p:nvSpPr>
        <p:spPr bwMode="auto">
          <a:xfrm>
            <a:off x="8690140"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50" name="35 CuadroTexto"/>
          <p:cNvSpPr txBox="1">
            <a:spLocks noChangeArrowheads="1"/>
          </p:cNvSpPr>
          <p:nvPr/>
        </p:nvSpPr>
        <p:spPr bwMode="auto">
          <a:xfrm>
            <a:off x="9505752"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57" name="Oval 28"/>
          <p:cNvSpPr>
            <a:spLocks noChangeArrowheads="1"/>
          </p:cNvSpPr>
          <p:nvPr/>
        </p:nvSpPr>
        <p:spPr bwMode="auto">
          <a:xfrm>
            <a:off x="8689354" y="1099707"/>
            <a:ext cx="1439861"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base">
              <a:spcBef>
                <a:spcPct val="0"/>
              </a:spcBef>
              <a:spcAft>
                <a:spcPct val="0"/>
              </a:spcAft>
              <a:defRPr/>
            </a:pPr>
            <a:r>
              <a:rPr lang="es-CO" b="1" kern="0" dirty="0">
                <a:solidFill>
                  <a:srgbClr val="2F2F2F"/>
                </a:solidFill>
              </a:rPr>
              <a:t>Cumplimiento meta Cobertura Aseo</a:t>
            </a:r>
          </a:p>
        </p:txBody>
      </p:sp>
      <p:sp>
        <p:nvSpPr>
          <p:cNvPr id="58" name="Oval 28"/>
          <p:cNvSpPr>
            <a:spLocks noChangeArrowheads="1"/>
          </p:cNvSpPr>
          <p:nvPr/>
        </p:nvSpPr>
        <p:spPr bwMode="auto">
          <a:xfrm>
            <a:off x="7032404" y="1105470"/>
            <a:ext cx="1439861" cy="41828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Cobertura Recolección</a:t>
            </a:r>
          </a:p>
        </p:txBody>
      </p:sp>
      <p:sp>
        <p:nvSpPr>
          <p:cNvPr id="59" name="Oval 28"/>
          <p:cNvSpPr>
            <a:spLocks noChangeArrowheads="1"/>
          </p:cNvSpPr>
          <p:nvPr/>
        </p:nvSpPr>
        <p:spPr bwMode="auto">
          <a:xfrm>
            <a:off x="3719737" y="1122788"/>
            <a:ext cx="1515191" cy="378588"/>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prstClr val="black"/>
                </a:solidFill>
              </a:rPr>
              <a:t>Continuidad Barrido y Limpieza</a:t>
            </a:r>
          </a:p>
        </p:txBody>
      </p:sp>
      <p:sp>
        <p:nvSpPr>
          <p:cNvPr id="60" name="Oval 28"/>
          <p:cNvSpPr>
            <a:spLocks noChangeArrowheads="1"/>
          </p:cNvSpPr>
          <p:nvPr/>
        </p:nvSpPr>
        <p:spPr bwMode="auto">
          <a:xfrm>
            <a:off x="5468237" y="1089679"/>
            <a:ext cx="1395134"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Continuidad  Recolección</a:t>
            </a:r>
          </a:p>
        </p:txBody>
      </p:sp>
      <p:sp>
        <p:nvSpPr>
          <p:cNvPr id="62" name="16 Rectángulo redondeado"/>
          <p:cNvSpPr/>
          <p:nvPr/>
        </p:nvSpPr>
        <p:spPr>
          <a:xfrm>
            <a:off x="4586068" y="1909365"/>
            <a:ext cx="717844" cy="263969"/>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3" name="16 Rectángulo redondeado"/>
          <p:cNvSpPr/>
          <p:nvPr/>
        </p:nvSpPr>
        <p:spPr>
          <a:xfrm>
            <a:off x="3760333" y="1886929"/>
            <a:ext cx="686606" cy="271240"/>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4" name="16 Rectángulo redondeado">
            <a:hlinkClick r:id="" action="ppaction://noaction"/>
          </p:cNvPr>
          <p:cNvSpPr/>
          <p:nvPr/>
        </p:nvSpPr>
        <p:spPr>
          <a:xfrm>
            <a:off x="4138428" y="2277927"/>
            <a:ext cx="717844" cy="227341"/>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5" name="16 Rectángulo redondeado"/>
          <p:cNvSpPr/>
          <p:nvPr/>
        </p:nvSpPr>
        <p:spPr>
          <a:xfrm>
            <a:off x="6168009" y="1904877"/>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6" name="16 Rectángulo redondeado"/>
          <p:cNvSpPr/>
          <p:nvPr/>
        </p:nvSpPr>
        <p:spPr>
          <a:xfrm>
            <a:off x="5432078" y="1909365"/>
            <a:ext cx="655153" cy="253292"/>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7" name="16 Rectángulo redondeado">
            <a:hlinkClick r:id="" action="ppaction://noaction"/>
          </p:cNvPr>
          <p:cNvSpPr/>
          <p:nvPr/>
        </p:nvSpPr>
        <p:spPr>
          <a:xfrm>
            <a:off x="5757241" y="2267478"/>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0" name="16 Rectángulo redondeado"/>
          <p:cNvSpPr/>
          <p:nvPr/>
        </p:nvSpPr>
        <p:spPr>
          <a:xfrm>
            <a:off x="7824193" y="1913500"/>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1" name="16 Rectángulo redondeado">
            <a:hlinkClick r:id="" action="ppaction://noaction"/>
          </p:cNvPr>
          <p:cNvSpPr/>
          <p:nvPr/>
        </p:nvSpPr>
        <p:spPr>
          <a:xfrm>
            <a:off x="7075002" y="1917988"/>
            <a:ext cx="677182" cy="248805"/>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schemeClr val="tx1"/>
                </a:solidFill>
              </a:rPr>
              <a:t>99.1%</a:t>
            </a:r>
          </a:p>
        </p:txBody>
      </p:sp>
      <p:sp>
        <p:nvSpPr>
          <p:cNvPr id="72" name="16 Rectángulo redondeado"/>
          <p:cNvSpPr/>
          <p:nvPr/>
        </p:nvSpPr>
        <p:spPr>
          <a:xfrm>
            <a:off x="7320136" y="2228056"/>
            <a:ext cx="764118" cy="264841"/>
          </a:xfrm>
          <a:prstGeom prst="roundRect">
            <a:avLst/>
          </a:prstGeom>
          <a:no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pic>
        <p:nvPicPr>
          <p:cNvPr id="73" name="Imagen 2" descr="http://www.eevvm.com.co/Style%20Library/evm/images/BANNER-PORTAL-WE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7569" y="1411470"/>
            <a:ext cx="1488387" cy="422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16 Rectángulo redondeado"/>
          <p:cNvSpPr/>
          <p:nvPr/>
        </p:nvSpPr>
        <p:spPr>
          <a:xfrm>
            <a:off x="9484032" y="1888535"/>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5" name="16 Rectángulo redondeado"/>
          <p:cNvSpPr/>
          <p:nvPr/>
        </p:nvSpPr>
        <p:spPr>
          <a:xfrm>
            <a:off x="8664322" y="1893023"/>
            <a:ext cx="752240" cy="248804"/>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99%</a:t>
            </a:r>
          </a:p>
        </p:txBody>
      </p:sp>
      <p:sp>
        <p:nvSpPr>
          <p:cNvPr id="76" name="16 Rectángulo redondeado">
            <a:hlinkClick r:id="" action="ppaction://noaction"/>
          </p:cNvPr>
          <p:cNvSpPr/>
          <p:nvPr/>
        </p:nvSpPr>
        <p:spPr>
          <a:xfrm>
            <a:off x="9048328" y="2204864"/>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7" name="76 Rectángulo"/>
          <p:cNvSpPr/>
          <p:nvPr/>
        </p:nvSpPr>
        <p:spPr>
          <a:xfrm>
            <a:off x="1715530" y="2708921"/>
            <a:ext cx="8844966" cy="307777"/>
          </a:xfrm>
          <a:prstGeom prst="rect">
            <a:avLst/>
          </a:prstGeom>
          <a:noFill/>
        </p:spPr>
        <p:txBody>
          <a:bodyPr wrap="square">
            <a:spAutoFit/>
          </a:bodyPr>
          <a:lstStyle/>
          <a:p>
            <a:pPr algn="just"/>
            <a:r>
              <a:rPr lang="es-CO" sz="1400" b="1" kern="0" dirty="0">
                <a:solidFill>
                  <a:sysClr val="windowText" lastClr="000000"/>
                </a:solidFill>
              </a:rPr>
              <a:t>CONTINUIDAD BARRIDO Y LIMPIEZA</a:t>
            </a:r>
          </a:p>
        </p:txBody>
      </p:sp>
      <p:sp>
        <p:nvSpPr>
          <p:cNvPr id="31" name="8 Rectángulo redondeado"/>
          <p:cNvSpPr/>
          <p:nvPr/>
        </p:nvSpPr>
        <p:spPr>
          <a:xfrm>
            <a:off x="5375921" y="1065755"/>
            <a:ext cx="4943015" cy="1563507"/>
          </a:xfrm>
          <a:prstGeom prst="roundRect">
            <a:avLst/>
          </a:prstGeom>
          <a:solidFill>
            <a:schemeClr val="bg2">
              <a:alpha val="4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400" kern="0">
              <a:solidFill>
                <a:sysClr val="windowText" lastClr="000000"/>
              </a:solidFill>
            </a:endParaRPr>
          </a:p>
        </p:txBody>
      </p:sp>
      <p:sp>
        <p:nvSpPr>
          <p:cNvPr id="32" name="12 Rectángulo"/>
          <p:cNvSpPr/>
          <p:nvPr/>
        </p:nvSpPr>
        <p:spPr>
          <a:xfrm>
            <a:off x="1678121" y="2655814"/>
            <a:ext cx="8875578" cy="4157562"/>
          </a:xfrm>
          <a:prstGeom prst="rect">
            <a:avLst/>
          </a:prstGeom>
          <a:no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ES" sz="1200" kern="0" dirty="0">
              <a:solidFill>
                <a:schemeClr val="tx1"/>
              </a:solidFill>
            </a:endParaRPr>
          </a:p>
        </p:txBody>
      </p:sp>
      <p:graphicFrame>
        <p:nvGraphicFramePr>
          <p:cNvPr id="35" name="Gráfico 34"/>
          <p:cNvGraphicFramePr>
            <a:graphicFrameLocks/>
          </p:cNvGraphicFramePr>
          <p:nvPr/>
        </p:nvGraphicFramePr>
        <p:xfrm>
          <a:off x="1886706" y="2997077"/>
          <a:ext cx="8242509" cy="315682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1146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Marcador de texto"/>
          <p:cNvSpPr txBox="1">
            <a:spLocks/>
          </p:cNvSpPr>
          <p:nvPr/>
        </p:nvSpPr>
        <p:spPr>
          <a:xfrm>
            <a:off x="1524000" y="47625"/>
            <a:ext cx="4536168" cy="90963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s-CO" sz="1800" dirty="0"/>
              <a:t>Indicadores VP Agua y Saneamiento</a:t>
            </a:r>
          </a:p>
          <a:p>
            <a:pPr>
              <a:spcBef>
                <a:spcPts val="0"/>
              </a:spcBef>
            </a:pPr>
            <a:r>
              <a:rPr lang="es-CO" sz="1800" dirty="0">
                <a:solidFill>
                  <a:schemeClr val="accent6">
                    <a:lumMod val="75000"/>
                  </a:schemeClr>
                </a:solidFill>
              </a:rPr>
              <a:t>Calidad Operativa </a:t>
            </a:r>
          </a:p>
          <a:p>
            <a:pPr>
              <a:spcBef>
                <a:spcPts val="0"/>
              </a:spcBef>
            </a:pPr>
            <a:r>
              <a:rPr lang="es-CO" sz="1600" dirty="0"/>
              <a:t>Resumen de resultados Diciembre 2016</a:t>
            </a:r>
          </a:p>
        </p:txBody>
      </p:sp>
      <p:sp>
        <p:nvSpPr>
          <p:cNvPr id="33" name="Oval 28"/>
          <p:cNvSpPr>
            <a:spLocks noChangeArrowheads="1"/>
          </p:cNvSpPr>
          <p:nvPr/>
        </p:nvSpPr>
        <p:spPr bwMode="auto">
          <a:xfrm>
            <a:off x="8423619" y="147242"/>
            <a:ext cx="1176536" cy="617462"/>
          </a:xfrm>
          <a:prstGeom prst="roundRect">
            <a:avLst>
              <a:gd name="adj" fmla="val 50000"/>
            </a:avLst>
          </a:prstGeom>
          <a:solidFill>
            <a:srgbClr val="F18917"/>
          </a:solidFill>
        </p:spPr>
        <p:style>
          <a:lnRef idx="0">
            <a:schemeClr val="accent6"/>
          </a:lnRef>
          <a:fillRef idx="3">
            <a:schemeClr val="accent6"/>
          </a:fillRef>
          <a:effectRef idx="3">
            <a:schemeClr val="accent6"/>
          </a:effectRef>
          <a:fontRef idx="minor">
            <a:schemeClr val="lt1"/>
          </a:fontRef>
        </p:style>
        <p:txBody>
          <a:bodyPr wrap="square" anchor="ctr"/>
          <a:lstStyle/>
          <a:p>
            <a:pPr algn="ctr" fontAlgn="ctr"/>
            <a:endParaRPr lang="es-ES" sz="1200" b="1" kern="0" dirty="0">
              <a:solidFill>
                <a:srgbClr val="FFFFFF"/>
              </a:solidFill>
              <a:latin typeface="Calibri" pitchFamily="34" charset="0"/>
              <a:cs typeface="Calibri" pitchFamily="34" charset="0"/>
            </a:endParaRPr>
          </a:p>
          <a:p>
            <a:pPr algn="ctr" fontAlgn="ctr"/>
            <a:r>
              <a:rPr lang="es-ES" sz="1200" b="1" kern="0" dirty="0">
                <a:solidFill>
                  <a:srgbClr val="FFFFFF"/>
                </a:solidFill>
                <a:latin typeface="Calibri" pitchFamily="34" charset="0"/>
                <a:cs typeface="Calibri" pitchFamily="34" charset="0"/>
              </a:rPr>
              <a:t>Optimizar procesos</a:t>
            </a:r>
          </a:p>
          <a:p>
            <a:pPr algn="ctr" fontAlgn="ctr"/>
            <a:endParaRPr lang="es-ES" sz="1200" b="1" kern="0" dirty="0">
              <a:solidFill>
                <a:srgbClr val="FFFFFF"/>
              </a:solidFill>
              <a:latin typeface="Calibri" pitchFamily="34" charset="0"/>
              <a:cs typeface="Calibri" pitchFamily="34" charset="0"/>
            </a:endParaRPr>
          </a:p>
        </p:txBody>
      </p:sp>
      <p:sp>
        <p:nvSpPr>
          <p:cNvPr id="40" name="35 CuadroTexto"/>
          <p:cNvSpPr txBox="1">
            <a:spLocks noChangeArrowheads="1"/>
          </p:cNvSpPr>
          <p:nvPr/>
        </p:nvSpPr>
        <p:spPr bwMode="auto">
          <a:xfrm>
            <a:off x="3792608"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1" name="35 CuadroTexto"/>
          <p:cNvSpPr txBox="1">
            <a:spLocks noChangeArrowheads="1"/>
          </p:cNvSpPr>
          <p:nvPr/>
        </p:nvSpPr>
        <p:spPr bwMode="auto">
          <a:xfrm>
            <a:off x="2855622" y="2349460"/>
            <a:ext cx="845145" cy="215444"/>
          </a:xfrm>
          <a:prstGeom prst="rect">
            <a:avLst/>
          </a:prstGeom>
          <a:noFill/>
          <a:ln w="9525">
            <a:noFill/>
            <a:miter lim="800000"/>
            <a:headEnd/>
            <a:tailEnd/>
          </a:ln>
        </p:spPr>
        <p:txBody>
          <a:bodyPr wrap="square">
            <a:spAutoFit/>
          </a:bodyPr>
          <a:lstStyle/>
          <a:p>
            <a:pPr algn="ctr" fontAlgn="base">
              <a:spcBef>
                <a:spcPct val="0"/>
              </a:spcBef>
              <a:spcAft>
                <a:spcPct val="0"/>
              </a:spcAft>
            </a:pPr>
            <a:r>
              <a:rPr lang="es-CO" sz="800" b="1" kern="0" dirty="0">
                <a:solidFill>
                  <a:prstClr val="black"/>
                </a:solidFill>
              </a:rPr>
              <a:t>Meta 2016</a:t>
            </a:r>
          </a:p>
        </p:txBody>
      </p:sp>
      <p:sp>
        <p:nvSpPr>
          <p:cNvPr id="43" name="42 CuadroTexto"/>
          <p:cNvSpPr txBox="1">
            <a:spLocks noChangeArrowheads="1"/>
          </p:cNvSpPr>
          <p:nvPr/>
        </p:nvSpPr>
        <p:spPr bwMode="auto">
          <a:xfrm>
            <a:off x="4609208"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5" name="35 CuadroTexto"/>
          <p:cNvSpPr txBox="1">
            <a:spLocks noChangeArrowheads="1"/>
          </p:cNvSpPr>
          <p:nvPr/>
        </p:nvSpPr>
        <p:spPr bwMode="auto">
          <a:xfrm>
            <a:off x="5428856"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6" name="35 CuadroTexto"/>
          <p:cNvSpPr txBox="1">
            <a:spLocks noChangeArrowheads="1"/>
          </p:cNvSpPr>
          <p:nvPr/>
        </p:nvSpPr>
        <p:spPr bwMode="auto">
          <a:xfrm>
            <a:off x="6193384"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a:t>
            </a:r>
            <a:r>
              <a:rPr lang="es-CO" sz="900" b="1" kern="0" dirty="0">
                <a:solidFill>
                  <a:prstClr val="black"/>
                </a:solidFill>
              </a:rPr>
              <a:t> </a:t>
            </a:r>
          </a:p>
        </p:txBody>
      </p:sp>
      <p:sp>
        <p:nvSpPr>
          <p:cNvPr id="47" name="35 CuadroTexto"/>
          <p:cNvSpPr txBox="1">
            <a:spLocks noChangeArrowheads="1"/>
          </p:cNvSpPr>
          <p:nvPr/>
        </p:nvSpPr>
        <p:spPr bwMode="auto">
          <a:xfrm>
            <a:off x="7034394" y="1603615"/>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8" name="35 CuadroTexto"/>
          <p:cNvSpPr txBox="1">
            <a:spLocks noChangeArrowheads="1"/>
          </p:cNvSpPr>
          <p:nvPr/>
        </p:nvSpPr>
        <p:spPr bwMode="auto">
          <a:xfrm>
            <a:off x="7824192" y="1601323"/>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9" name="35 CuadroTexto"/>
          <p:cNvSpPr txBox="1">
            <a:spLocks noChangeArrowheads="1"/>
          </p:cNvSpPr>
          <p:nvPr/>
        </p:nvSpPr>
        <p:spPr bwMode="auto">
          <a:xfrm>
            <a:off x="8690140"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50" name="35 CuadroTexto"/>
          <p:cNvSpPr txBox="1">
            <a:spLocks noChangeArrowheads="1"/>
          </p:cNvSpPr>
          <p:nvPr/>
        </p:nvSpPr>
        <p:spPr bwMode="auto">
          <a:xfrm>
            <a:off x="9505752"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57" name="Oval 28"/>
          <p:cNvSpPr>
            <a:spLocks noChangeArrowheads="1"/>
          </p:cNvSpPr>
          <p:nvPr/>
        </p:nvSpPr>
        <p:spPr bwMode="auto">
          <a:xfrm>
            <a:off x="8689354" y="1099707"/>
            <a:ext cx="1439861"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base">
              <a:spcBef>
                <a:spcPct val="0"/>
              </a:spcBef>
              <a:spcAft>
                <a:spcPct val="0"/>
              </a:spcAft>
              <a:defRPr/>
            </a:pPr>
            <a:r>
              <a:rPr lang="es-CO" b="1" kern="0" dirty="0">
                <a:solidFill>
                  <a:srgbClr val="2F2F2F"/>
                </a:solidFill>
              </a:rPr>
              <a:t>Cumplimiento meta Cobertura Aseo</a:t>
            </a:r>
          </a:p>
        </p:txBody>
      </p:sp>
      <p:sp>
        <p:nvSpPr>
          <p:cNvPr id="58" name="Oval 28"/>
          <p:cNvSpPr>
            <a:spLocks noChangeArrowheads="1"/>
          </p:cNvSpPr>
          <p:nvPr/>
        </p:nvSpPr>
        <p:spPr bwMode="auto">
          <a:xfrm>
            <a:off x="7032404" y="1105470"/>
            <a:ext cx="1439861" cy="41828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Cobertura Recolección</a:t>
            </a:r>
          </a:p>
        </p:txBody>
      </p:sp>
      <p:sp>
        <p:nvSpPr>
          <p:cNvPr id="59" name="Oval 28"/>
          <p:cNvSpPr>
            <a:spLocks noChangeArrowheads="1"/>
          </p:cNvSpPr>
          <p:nvPr/>
        </p:nvSpPr>
        <p:spPr bwMode="auto">
          <a:xfrm>
            <a:off x="3719737" y="1122788"/>
            <a:ext cx="1515191" cy="378588"/>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prstClr val="black"/>
                </a:solidFill>
              </a:rPr>
              <a:t>Continuidad Barrido y Limpieza</a:t>
            </a:r>
          </a:p>
        </p:txBody>
      </p:sp>
      <p:sp>
        <p:nvSpPr>
          <p:cNvPr id="60" name="Oval 28"/>
          <p:cNvSpPr>
            <a:spLocks noChangeArrowheads="1"/>
          </p:cNvSpPr>
          <p:nvPr/>
        </p:nvSpPr>
        <p:spPr bwMode="auto">
          <a:xfrm>
            <a:off x="5468237" y="1089679"/>
            <a:ext cx="1395134"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Continuidad  Recolección</a:t>
            </a:r>
          </a:p>
        </p:txBody>
      </p:sp>
      <p:sp>
        <p:nvSpPr>
          <p:cNvPr id="62" name="16 Rectángulo redondeado"/>
          <p:cNvSpPr/>
          <p:nvPr/>
        </p:nvSpPr>
        <p:spPr>
          <a:xfrm>
            <a:off x="4586068" y="1909365"/>
            <a:ext cx="717844" cy="263969"/>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3" name="16 Rectángulo redondeado"/>
          <p:cNvSpPr/>
          <p:nvPr/>
        </p:nvSpPr>
        <p:spPr>
          <a:xfrm>
            <a:off x="3760333" y="1886929"/>
            <a:ext cx="686606" cy="271240"/>
          </a:xfrm>
          <a:prstGeom prst="roundRect">
            <a:avLst/>
          </a:prstGeom>
          <a:solidFill>
            <a:srgbClr val="FFFF0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98,2%</a:t>
            </a:r>
          </a:p>
        </p:txBody>
      </p:sp>
      <p:sp>
        <p:nvSpPr>
          <p:cNvPr id="64" name="16 Rectángulo redondeado">
            <a:hlinkClick r:id="" action="ppaction://noaction"/>
          </p:cNvPr>
          <p:cNvSpPr/>
          <p:nvPr/>
        </p:nvSpPr>
        <p:spPr>
          <a:xfrm>
            <a:off x="4138428" y="2277927"/>
            <a:ext cx="717844" cy="227341"/>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5" name="16 Rectángulo redondeado"/>
          <p:cNvSpPr/>
          <p:nvPr/>
        </p:nvSpPr>
        <p:spPr>
          <a:xfrm>
            <a:off x="6168009" y="1916832"/>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6" name="16 Rectángulo redondeado"/>
          <p:cNvSpPr/>
          <p:nvPr/>
        </p:nvSpPr>
        <p:spPr>
          <a:xfrm>
            <a:off x="5432078" y="1921320"/>
            <a:ext cx="655153" cy="253292"/>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7" name="16 Rectángulo redondeado">
            <a:hlinkClick r:id="" action="ppaction://noaction"/>
          </p:cNvPr>
          <p:cNvSpPr/>
          <p:nvPr/>
        </p:nvSpPr>
        <p:spPr>
          <a:xfrm>
            <a:off x="5757241" y="2279433"/>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0" name="16 Rectángulo redondeado"/>
          <p:cNvSpPr/>
          <p:nvPr/>
        </p:nvSpPr>
        <p:spPr>
          <a:xfrm>
            <a:off x="7824193" y="1957634"/>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1" name="16 Rectángulo redondeado">
            <a:hlinkClick r:id="" action="ppaction://noaction"/>
          </p:cNvPr>
          <p:cNvSpPr/>
          <p:nvPr/>
        </p:nvSpPr>
        <p:spPr>
          <a:xfrm>
            <a:off x="7075002" y="1962122"/>
            <a:ext cx="677182" cy="248805"/>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schemeClr val="tx1"/>
                </a:solidFill>
              </a:rPr>
              <a:t>99.1%</a:t>
            </a:r>
          </a:p>
        </p:txBody>
      </p:sp>
      <p:sp>
        <p:nvSpPr>
          <p:cNvPr id="72" name="16 Rectángulo redondeado"/>
          <p:cNvSpPr/>
          <p:nvPr/>
        </p:nvSpPr>
        <p:spPr>
          <a:xfrm>
            <a:off x="7320136" y="2272190"/>
            <a:ext cx="764118" cy="264841"/>
          </a:xfrm>
          <a:prstGeom prst="roundRect">
            <a:avLst/>
          </a:prstGeom>
          <a:no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pic>
        <p:nvPicPr>
          <p:cNvPr id="73" name="Imagen 2" descr="http://www.eevvm.com.co/Style%20Library/evm/images/BANNER-PORTAL-WE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7569" y="1411470"/>
            <a:ext cx="1488387" cy="422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16 Rectángulo redondeado"/>
          <p:cNvSpPr/>
          <p:nvPr/>
        </p:nvSpPr>
        <p:spPr>
          <a:xfrm>
            <a:off x="9484032" y="1932669"/>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5" name="16 Rectángulo redondeado"/>
          <p:cNvSpPr/>
          <p:nvPr/>
        </p:nvSpPr>
        <p:spPr>
          <a:xfrm>
            <a:off x="8664322" y="1937157"/>
            <a:ext cx="752240" cy="248804"/>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99%</a:t>
            </a:r>
          </a:p>
        </p:txBody>
      </p:sp>
      <p:sp>
        <p:nvSpPr>
          <p:cNvPr id="76" name="16 Rectángulo redondeado">
            <a:hlinkClick r:id="" action="ppaction://noaction"/>
          </p:cNvPr>
          <p:cNvSpPr/>
          <p:nvPr/>
        </p:nvSpPr>
        <p:spPr>
          <a:xfrm>
            <a:off x="9048328" y="2248998"/>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7" name="76 Rectángulo"/>
          <p:cNvSpPr/>
          <p:nvPr/>
        </p:nvSpPr>
        <p:spPr>
          <a:xfrm>
            <a:off x="1678121" y="2651199"/>
            <a:ext cx="8844966" cy="3539430"/>
          </a:xfrm>
          <a:prstGeom prst="rect">
            <a:avLst/>
          </a:prstGeom>
          <a:noFill/>
        </p:spPr>
        <p:txBody>
          <a:bodyPr wrap="square">
            <a:spAutoFit/>
          </a:bodyPr>
          <a:lstStyle/>
          <a:p>
            <a:pPr algn="just"/>
            <a:endParaRPr lang="es-CO" sz="1600" b="1" kern="0" dirty="0">
              <a:solidFill>
                <a:srgbClr val="FF0000"/>
              </a:solidFill>
            </a:endParaRPr>
          </a:p>
          <a:p>
            <a:pPr algn="just"/>
            <a:r>
              <a:rPr lang="es-CO" sz="1600" b="1" kern="0" dirty="0">
                <a:solidFill>
                  <a:sysClr val="windowText" lastClr="000000"/>
                </a:solidFill>
              </a:rPr>
              <a:t>CONTINUIDAD RECOLECCIÓN:</a:t>
            </a:r>
            <a:r>
              <a:rPr lang="es-CO" sz="1600" kern="0" dirty="0">
                <a:solidFill>
                  <a:srgbClr val="FF0000"/>
                </a:solidFill>
              </a:rPr>
              <a:t> </a:t>
            </a:r>
            <a:r>
              <a:rPr lang="es-CO" sz="1600" kern="0" dirty="0">
                <a:solidFill>
                  <a:sysClr val="windowText" lastClr="000000"/>
                </a:solidFill>
              </a:rPr>
              <a:t>En el mes de diciembre de 2016, se presenta un cumplimiento del 100% de la operación de Recolección,  realizando un total de </a:t>
            </a:r>
            <a:r>
              <a:rPr lang="es-CO" sz="1600" b="1" kern="0" dirty="0">
                <a:solidFill>
                  <a:sysClr val="windowText" lastClr="000000"/>
                </a:solidFill>
              </a:rPr>
              <a:t>5.157 servicios</a:t>
            </a:r>
            <a:r>
              <a:rPr lang="es-CO" sz="1600" kern="0" dirty="0">
                <a:solidFill>
                  <a:sysClr val="windowText" lastClr="000000"/>
                </a:solidFill>
              </a:rPr>
              <a:t>, diseñados en el sistema de información geográfico SIAM5, que corresponden a </a:t>
            </a:r>
            <a:r>
              <a:rPr lang="es-CO" sz="1600" b="1" kern="0" dirty="0">
                <a:solidFill>
                  <a:sysClr val="windowText" lastClr="000000"/>
                </a:solidFill>
              </a:rPr>
              <a:t>496 rutas de recolección</a:t>
            </a:r>
            <a:r>
              <a:rPr lang="es-CO" sz="1600" kern="0" dirty="0">
                <a:solidFill>
                  <a:sysClr val="windowText" lastClr="000000"/>
                </a:solidFill>
              </a:rPr>
              <a:t>.  La frecuencia varía con respecto al tipo de usuario (Residencial, Comercial, Gran Generador).</a:t>
            </a:r>
          </a:p>
          <a:p>
            <a:pPr algn="just"/>
            <a:endParaRPr lang="es-CO" sz="1600" kern="0" dirty="0">
              <a:solidFill>
                <a:sysClr val="windowText" lastClr="000000"/>
              </a:solidFill>
            </a:endParaRPr>
          </a:p>
          <a:p>
            <a:pPr algn="just"/>
            <a:endParaRPr lang="es-CO" sz="1600" kern="0" dirty="0">
              <a:solidFill>
                <a:sysClr val="windowText" lastClr="000000"/>
              </a:solidFill>
            </a:endParaRPr>
          </a:p>
          <a:p>
            <a:pPr algn="just"/>
            <a:r>
              <a:rPr lang="es-CO" sz="1600" b="1" kern="0" dirty="0">
                <a:solidFill>
                  <a:sysClr val="windowText" lastClr="000000"/>
                </a:solidFill>
              </a:rPr>
              <a:t>Enero a Diciembre - 2016: </a:t>
            </a:r>
            <a:r>
              <a:rPr lang="es-CO" sz="1600" kern="0" dirty="0">
                <a:solidFill>
                  <a:sysClr val="windowText" lastClr="000000"/>
                </a:solidFill>
              </a:rPr>
              <a:t>En el año, la Empresa realizó un total  de </a:t>
            </a:r>
            <a:r>
              <a:rPr lang="es-CO" sz="1600" b="1" kern="0" dirty="0">
                <a:solidFill>
                  <a:sysClr val="windowText" lastClr="000000"/>
                </a:solidFill>
              </a:rPr>
              <a:t>59.549 servicios</a:t>
            </a:r>
            <a:r>
              <a:rPr lang="es-CO" sz="1600" kern="0" dirty="0">
                <a:solidFill>
                  <a:sysClr val="windowText" lastClr="000000"/>
                </a:solidFill>
              </a:rPr>
              <a:t>, que corresponden al 100% de las rutas diseñadas, de acuerdo con la frecuencia del servicio y el tipo de usuario.  </a:t>
            </a:r>
          </a:p>
          <a:p>
            <a:pPr algn="just"/>
            <a:endParaRPr lang="es-CO" sz="1600" kern="0" dirty="0">
              <a:solidFill>
                <a:sysClr val="windowText" lastClr="000000"/>
              </a:solidFill>
            </a:endParaRPr>
          </a:p>
          <a:p>
            <a:pPr algn="just"/>
            <a:r>
              <a:rPr lang="es-CO" sz="1600" kern="0" dirty="0">
                <a:solidFill>
                  <a:sysClr val="windowText" lastClr="000000"/>
                </a:solidFill>
              </a:rPr>
              <a:t>En promedio en el año se realizaron </a:t>
            </a:r>
            <a:r>
              <a:rPr lang="es-CO" sz="1600" b="1" kern="0" dirty="0">
                <a:solidFill>
                  <a:sysClr val="windowText" lastClr="000000"/>
                </a:solidFill>
              </a:rPr>
              <a:t>4.962 servicios mensuales</a:t>
            </a:r>
            <a:r>
              <a:rPr lang="es-CO" sz="1600" kern="0" dirty="0">
                <a:solidFill>
                  <a:sysClr val="windowText" lastClr="000000"/>
                </a:solidFill>
              </a:rPr>
              <a:t>.</a:t>
            </a:r>
          </a:p>
          <a:p>
            <a:pPr algn="just"/>
            <a:endParaRPr lang="es-CO" sz="1600" kern="0" dirty="0">
              <a:solidFill>
                <a:sysClr val="windowText" lastClr="000000"/>
              </a:solidFill>
            </a:endParaRPr>
          </a:p>
          <a:p>
            <a:pPr algn="just"/>
            <a:endParaRPr lang="es-CO" sz="1600" kern="0" dirty="0">
              <a:solidFill>
                <a:srgbClr val="FF0000"/>
              </a:solidFill>
            </a:endParaRPr>
          </a:p>
          <a:p>
            <a:pPr algn="just"/>
            <a:endParaRPr lang="es-CO" sz="1600" kern="0" dirty="0">
              <a:solidFill>
                <a:srgbClr val="FF0000"/>
              </a:solidFill>
            </a:endParaRPr>
          </a:p>
        </p:txBody>
      </p:sp>
      <p:sp>
        <p:nvSpPr>
          <p:cNvPr id="31" name="8 Rectángulo redondeado"/>
          <p:cNvSpPr/>
          <p:nvPr/>
        </p:nvSpPr>
        <p:spPr>
          <a:xfrm>
            <a:off x="6960097" y="1001398"/>
            <a:ext cx="3356975" cy="1563507"/>
          </a:xfrm>
          <a:prstGeom prst="roundRect">
            <a:avLst/>
          </a:prstGeom>
          <a:solidFill>
            <a:schemeClr val="bg2">
              <a:alpha val="4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400" kern="0">
              <a:solidFill>
                <a:sysClr val="windowText" lastClr="000000"/>
              </a:solidFill>
            </a:endParaRPr>
          </a:p>
        </p:txBody>
      </p:sp>
      <p:sp>
        <p:nvSpPr>
          <p:cNvPr id="32" name="12 Rectángulo"/>
          <p:cNvSpPr/>
          <p:nvPr/>
        </p:nvSpPr>
        <p:spPr>
          <a:xfrm>
            <a:off x="1678121" y="2583806"/>
            <a:ext cx="8875578" cy="4157562"/>
          </a:xfrm>
          <a:prstGeom prst="rect">
            <a:avLst/>
          </a:prstGeom>
          <a:no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ES" sz="1200" kern="0" dirty="0">
              <a:solidFill>
                <a:schemeClr val="tx1"/>
              </a:solidFill>
            </a:endParaRPr>
          </a:p>
        </p:txBody>
      </p:sp>
      <p:sp>
        <p:nvSpPr>
          <p:cNvPr id="34" name="8 Rectángulo redondeado"/>
          <p:cNvSpPr/>
          <p:nvPr/>
        </p:nvSpPr>
        <p:spPr>
          <a:xfrm>
            <a:off x="3675130" y="980729"/>
            <a:ext cx="1696383" cy="1563507"/>
          </a:xfrm>
          <a:prstGeom prst="roundRect">
            <a:avLst/>
          </a:prstGeom>
          <a:solidFill>
            <a:schemeClr val="bg2">
              <a:alpha val="4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400" kern="0">
              <a:solidFill>
                <a:sysClr val="windowText" lastClr="000000"/>
              </a:solidFill>
            </a:endParaRPr>
          </a:p>
        </p:txBody>
      </p:sp>
    </p:spTree>
    <p:extLst>
      <p:ext uri="{BB962C8B-B14F-4D97-AF65-F5344CB8AC3E}">
        <p14:creationId xmlns:p14="http://schemas.microsoft.com/office/powerpoint/2010/main" val="1061426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Marcador de texto"/>
          <p:cNvSpPr txBox="1">
            <a:spLocks/>
          </p:cNvSpPr>
          <p:nvPr/>
        </p:nvSpPr>
        <p:spPr>
          <a:xfrm>
            <a:off x="1524000" y="47625"/>
            <a:ext cx="4536168" cy="90963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s-CO" sz="1800" dirty="0"/>
              <a:t>Indicadores VP Agua y Saneamiento</a:t>
            </a:r>
          </a:p>
          <a:p>
            <a:pPr>
              <a:spcBef>
                <a:spcPts val="0"/>
              </a:spcBef>
            </a:pPr>
            <a:r>
              <a:rPr lang="es-CO" sz="1800" dirty="0">
                <a:solidFill>
                  <a:schemeClr val="accent6">
                    <a:lumMod val="75000"/>
                  </a:schemeClr>
                </a:solidFill>
              </a:rPr>
              <a:t>Calidad Operativa </a:t>
            </a:r>
          </a:p>
          <a:p>
            <a:pPr>
              <a:spcBef>
                <a:spcPts val="0"/>
              </a:spcBef>
            </a:pPr>
            <a:r>
              <a:rPr lang="es-CO" sz="1600" dirty="0"/>
              <a:t>Resumen de resultados Diciembre 2016</a:t>
            </a:r>
          </a:p>
        </p:txBody>
      </p:sp>
      <p:sp>
        <p:nvSpPr>
          <p:cNvPr id="33" name="Oval 28"/>
          <p:cNvSpPr>
            <a:spLocks noChangeArrowheads="1"/>
          </p:cNvSpPr>
          <p:nvPr/>
        </p:nvSpPr>
        <p:spPr bwMode="auto">
          <a:xfrm>
            <a:off x="8423619" y="147242"/>
            <a:ext cx="1176536" cy="617462"/>
          </a:xfrm>
          <a:prstGeom prst="roundRect">
            <a:avLst>
              <a:gd name="adj" fmla="val 50000"/>
            </a:avLst>
          </a:prstGeom>
          <a:solidFill>
            <a:srgbClr val="F18917"/>
          </a:solidFill>
        </p:spPr>
        <p:style>
          <a:lnRef idx="0">
            <a:schemeClr val="accent6"/>
          </a:lnRef>
          <a:fillRef idx="3">
            <a:schemeClr val="accent6"/>
          </a:fillRef>
          <a:effectRef idx="3">
            <a:schemeClr val="accent6"/>
          </a:effectRef>
          <a:fontRef idx="minor">
            <a:schemeClr val="lt1"/>
          </a:fontRef>
        </p:style>
        <p:txBody>
          <a:bodyPr wrap="square" anchor="ctr"/>
          <a:lstStyle/>
          <a:p>
            <a:pPr algn="ctr" fontAlgn="ctr"/>
            <a:endParaRPr lang="es-ES" sz="1200" b="1" kern="0" dirty="0">
              <a:solidFill>
                <a:srgbClr val="FFFFFF"/>
              </a:solidFill>
              <a:latin typeface="Calibri" pitchFamily="34" charset="0"/>
              <a:cs typeface="Calibri" pitchFamily="34" charset="0"/>
            </a:endParaRPr>
          </a:p>
          <a:p>
            <a:pPr algn="ctr" fontAlgn="ctr"/>
            <a:r>
              <a:rPr lang="es-ES" sz="1200" b="1" kern="0" dirty="0">
                <a:solidFill>
                  <a:srgbClr val="FFFFFF"/>
                </a:solidFill>
                <a:latin typeface="Calibri" pitchFamily="34" charset="0"/>
                <a:cs typeface="Calibri" pitchFamily="34" charset="0"/>
              </a:rPr>
              <a:t>Optimizar procesos</a:t>
            </a:r>
          </a:p>
          <a:p>
            <a:pPr algn="ctr" fontAlgn="ctr"/>
            <a:endParaRPr lang="es-ES" sz="1200" b="1" kern="0" dirty="0">
              <a:solidFill>
                <a:srgbClr val="FFFFFF"/>
              </a:solidFill>
              <a:latin typeface="Calibri" pitchFamily="34" charset="0"/>
              <a:cs typeface="Calibri" pitchFamily="34" charset="0"/>
            </a:endParaRPr>
          </a:p>
        </p:txBody>
      </p:sp>
      <p:sp>
        <p:nvSpPr>
          <p:cNvPr id="40" name="35 CuadroTexto"/>
          <p:cNvSpPr txBox="1">
            <a:spLocks noChangeArrowheads="1"/>
          </p:cNvSpPr>
          <p:nvPr/>
        </p:nvSpPr>
        <p:spPr bwMode="auto">
          <a:xfrm>
            <a:off x="3792608"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1" name="35 CuadroTexto"/>
          <p:cNvSpPr txBox="1">
            <a:spLocks noChangeArrowheads="1"/>
          </p:cNvSpPr>
          <p:nvPr/>
        </p:nvSpPr>
        <p:spPr bwMode="auto">
          <a:xfrm>
            <a:off x="2855622" y="2349460"/>
            <a:ext cx="845145" cy="215444"/>
          </a:xfrm>
          <a:prstGeom prst="rect">
            <a:avLst/>
          </a:prstGeom>
          <a:noFill/>
          <a:ln w="9525">
            <a:noFill/>
            <a:miter lim="800000"/>
            <a:headEnd/>
            <a:tailEnd/>
          </a:ln>
        </p:spPr>
        <p:txBody>
          <a:bodyPr wrap="square">
            <a:spAutoFit/>
          </a:bodyPr>
          <a:lstStyle/>
          <a:p>
            <a:pPr algn="ctr" fontAlgn="base">
              <a:spcBef>
                <a:spcPct val="0"/>
              </a:spcBef>
              <a:spcAft>
                <a:spcPct val="0"/>
              </a:spcAft>
            </a:pPr>
            <a:r>
              <a:rPr lang="es-CO" sz="800" b="1" kern="0" dirty="0">
                <a:solidFill>
                  <a:prstClr val="black"/>
                </a:solidFill>
              </a:rPr>
              <a:t>Meta 2016</a:t>
            </a:r>
          </a:p>
        </p:txBody>
      </p:sp>
      <p:sp>
        <p:nvSpPr>
          <p:cNvPr id="43" name="42 CuadroTexto"/>
          <p:cNvSpPr txBox="1">
            <a:spLocks noChangeArrowheads="1"/>
          </p:cNvSpPr>
          <p:nvPr/>
        </p:nvSpPr>
        <p:spPr bwMode="auto">
          <a:xfrm>
            <a:off x="4609208"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5" name="35 CuadroTexto"/>
          <p:cNvSpPr txBox="1">
            <a:spLocks noChangeArrowheads="1"/>
          </p:cNvSpPr>
          <p:nvPr/>
        </p:nvSpPr>
        <p:spPr bwMode="auto">
          <a:xfrm>
            <a:off x="5428856"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6" name="35 CuadroTexto"/>
          <p:cNvSpPr txBox="1">
            <a:spLocks noChangeArrowheads="1"/>
          </p:cNvSpPr>
          <p:nvPr/>
        </p:nvSpPr>
        <p:spPr bwMode="auto">
          <a:xfrm>
            <a:off x="6193384"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a:t>
            </a:r>
            <a:r>
              <a:rPr lang="es-CO" sz="900" b="1" kern="0" dirty="0">
                <a:solidFill>
                  <a:prstClr val="black"/>
                </a:solidFill>
              </a:rPr>
              <a:t> </a:t>
            </a:r>
          </a:p>
        </p:txBody>
      </p:sp>
      <p:sp>
        <p:nvSpPr>
          <p:cNvPr id="47" name="35 CuadroTexto"/>
          <p:cNvSpPr txBox="1">
            <a:spLocks noChangeArrowheads="1"/>
          </p:cNvSpPr>
          <p:nvPr/>
        </p:nvSpPr>
        <p:spPr bwMode="auto">
          <a:xfrm>
            <a:off x="7034394" y="1603615"/>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8" name="35 CuadroTexto"/>
          <p:cNvSpPr txBox="1">
            <a:spLocks noChangeArrowheads="1"/>
          </p:cNvSpPr>
          <p:nvPr/>
        </p:nvSpPr>
        <p:spPr bwMode="auto">
          <a:xfrm>
            <a:off x="7777560" y="1601323"/>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9" name="35 CuadroTexto"/>
          <p:cNvSpPr txBox="1">
            <a:spLocks noChangeArrowheads="1"/>
          </p:cNvSpPr>
          <p:nvPr/>
        </p:nvSpPr>
        <p:spPr bwMode="auto">
          <a:xfrm>
            <a:off x="8690140"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50" name="35 CuadroTexto"/>
          <p:cNvSpPr txBox="1">
            <a:spLocks noChangeArrowheads="1"/>
          </p:cNvSpPr>
          <p:nvPr/>
        </p:nvSpPr>
        <p:spPr bwMode="auto">
          <a:xfrm>
            <a:off x="9505752"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57" name="Oval 28"/>
          <p:cNvSpPr>
            <a:spLocks noChangeArrowheads="1"/>
          </p:cNvSpPr>
          <p:nvPr/>
        </p:nvSpPr>
        <p:spPr bwMode="auto">
          <a:xfrm>
            <a:off x="8689354" y="1099707"/>
            <a:ext cx="1439861"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base">
              <a:spcBef>
                <a:spcPct val="0"/>
              </a:spcBef>
              <a:spcAft>
                <a:spcPct val="0"/>
              </a:spcAft>
              <a:defRPr/>
            </a:pPr>
            <a:r>
              <a:rPr lang="es-CO" b="1" kern="0" dirty="0">
                <a:solidFill>
                  <a:srgbClr val="2F2F2F"/>
                </a:solidFill>
              </a:rPr>
              <a:t>Cumplimiento meta Cobertura Aseo</a:t>
            </a:r>
          </a:p>
        </p:txBody>
      </p:sp>
      <p:sp>
        <p:nvSpPr>
          <p:cNvPr id="58" name="Oval 28"/>
          <p:cNvSpPr>
            <a:spLocks noChangeArrowheads="1"/>
          </p:cNvSpPr>
          <p:nvPr/>
        </p:nvSpPr>
        <p:spPr bwMode="auto">
          <a:xfrm>
            <a:off x="7032404" y="1105470"/>
            <a:ext cx="1439861" cy="41828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Cobertura Recolección</a:t>
            </a:r>
          </a:p>
        </p:txBody>
      </p:sp>
      <p:sp>
        <p:nvSpPr>
          <p:cNvPr id="59" name="Oval 28"/>
          <p:cNvSpPr>
            <a:spLocks noChangeArrowheads="1"/>
          </p:cNvSpPr>
          <p:nvPr/>
        </p:nvSpPr>
        <p:spPr bwMode="auto">
          <a:xfrm>
            <a:off x="3719737" y="1122788"/>
            <a:ext cx="1515191" cy="378588"/>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prstClr val="black"/>
                </a:solidFill>
              </a:rPr>
              <a:t>Continuidad Barrido y Limpieza</a:t>
            </a:r>
          </a:p>
        </p:txBody>
      </p:sp>
      <p:sp>
        <p:nvSpPr>
          <p:cNvPr id="60" name="Oval 28"/>
          <p:cNvSpPr>
            <a:spLocks noChangeArrowheads="1"/>
          </p:cNvSpPr>
          <p:nvPr/>
        </p:nvSpPr>
        <p:spPr bwMode="auto">
          <a:xfrm>
            <a:off x="5468237" y="1089679"/>
            <a:ext cx="1395134"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Continuidad  Recolección</a:t>
            </a:r>
          </a:p>
        </p:txBody>
      </p:sp>
      <p:sp>
        <p:nvSpPr>
          <p:cNvPr id="62" name="16 Rectángulo redondeado"/>
          <p:cNvSpPr/>
          <p:nvPr/>
        </p:nvSpPr>
        <p:spPr>
          <a:xfrm>
            <a:off x="4586068" y="1909365"/>
            <a:ext cx="717844" cy="263969"/>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3" name="16 Rectángulo redondeado"/>
          <p:cNvSpPr/>
          <p:nvPr/>
        </p:nvSpPr>
        <p:spPr>
          <a:xfrm>
            <a:off x="3760333" y="1886929"/>
            <a:ext cx="686606" cy="271240"/>
          </a:xfrm>
          <a:prstGeom prst="roundRect">
            <a:avLst/>
          </a:prstGeom>
          <a:solidFill>
            <a:srgbClr val="FFFF0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98,5%</a:t>
            </a:r>
          </a:p>
        </p:txBody>
      </p:sp>
      <p:sp>
        <p:nvSpPr>
          <p:cNvPr id="64" name="16 Rectángulo redondeado">
            <a:hlinkClick r:id="" action="ppaction://noaction"/>
          </p:cNvPr>
          <p:cNvSpPr/>
          <p:nvPr/>
        </p:nvSpPr>
        <p:spPr>
          <a:xfrm>
            <a:off x="4138428" y="2277927"/>
            <a:ext cx="717844" cy="227341"/>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5" name="16 Rectángulo redondeado"/>
          <p:cNvSpPr/>
          <p:nvPr/>
        </p:nvSpPr>
        <p:spPr>
          <a:xfrm>
            <a:off x="6168009" y="1904877"/>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6" name="16 Rectángulo redondeado"/>
          <p:cNvSpPr/>
          <p:nvPr/>
        </p:nvSpPr>
        <p:spPr>
          <a:xfrm>
            <a:off x="5432078" y="1909365"/>
            <a:ext cx="655153" cy="253292"/>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7" name="16 Rectángulo redondeado">
            <a:hlinkClick r:id="" action="ppaction://noaction"/>
          </p:cNvPr>
          <p:cNvSpPr/>
          <p:nvPr/>
        </p:nvSpPr>
        <p:spPr>
          <a:xfrm>
            <a:off x="5757241" y="2267478"/>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0" name="16 Rectángulo redondeado"/>
          <p:cNvSpPr/>
          <p:nvPr/>
        </p:nvSpPr>
        <p:spPr>
          <a:xfrm>
            <a:off x="7817112" y="1913500"/>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1" name="16 Rectángulo redondeado">
            <a:hlinkClick r:id="" action="ppaction://noaction"/>
          </p:cNvPr>
          <p:cNvSpPr/>
          <p:nvPr/>
        </p:nvSpPr>
        <p:spPr>
          <a:xfrm>
            <a:off x="7072461" y="1917988"/>
            <a:ext cx="677182" cy="248805"/>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schemeClr val="tx1"/>
                </a:solidFill>
              </a:rPr>
              <a:t>99.2%</a:t>
            </a:r>
          </a:p>
        </p:txBody>
      </p:sp>
      <p:sp>
        <p:nvSpPr>
          <p:cNvPr id="72" name="16 Rectángulo redondeado"/>
          <p:cNvSpPr/>
          <p:nvPr/>
        </p:nvSpPr>
        <p:spPr>
          <a:xfrm>
            <a:off x="7420114" y="2228056"/>
            <a:ext cx="764118" cy="264841"/>
          </a:xfrm>
          <a:prstGeom prst="roundRect">
            <a:avLst/>
          </a:prstGeom>
          <a:no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pic>
        <p:nvPicPr>
          <p:cNvPr id="73" name="Imagen 2" descr="http://www.eevvm.com.co/Style%20Library/evm/images/BANNER-PORTAL-WE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7569" y="1411470"/>
            <a:ext cx="1488387" cy="422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16 Rectángulo redondeado"/>
          <p:cNvSpPr/>
          <p:nvPr/>
        </p:nvSpPr>
        <p:spPr>
          <a:xfrm>
            <a:off x="9484032" y="1888535"/>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5" name="16 Rectángulo redondeado"/>
          <p:cNvSpPr/>
          <p:nvPr/>
        </p:nvSpPr>
        <p:spPr>
          <a:xfrm>
            <a:off x="8664322" y="1893023"/>
            <a:ext cx="752240" cy="248804"/>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99%</a:t>
            </a:r>
          </a:p>
        </p:txBody>
      </p:sp>
      <p:sp>
        <p:nvSpPr>
          <p:cNvPr id="76" name="16 Rectángulo redondeado">
            <a:hlinkClick r:id="" action="ppaction://noaction"/>
          </p:cNvPr>
          <p:cNvSpPr/>
          <p:nvPr/>
        </p:nvSpPr>
        <p:spPr>
          <a:xfrm>
            <a:off x="9048328" y="2204864"/>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7" name="76 Rectángulo"/>
          <p:cNvSpPr/>
          <p:nvPr/>
        </p:nvSpPr>
        <p:spPr>
          <a:xfrm>
            <a:off x="1678121" y="2651200"/>
            <a:ext cx="8844966" cy="3323987"/>
          </a:xfrm>
          <a:prstGeom prst="rect">
            <a:avLst/>
          </a:prstGeom>
          <a:noFill/>
        </p:spPr>
        <p:txBody>
          <a:bodyPr wrap="square">
            <a:spAutoFit/>
          </a:bodyPr>
          <a:lstStyle/>
          <a:p>
            <a:pPr algn="just"/>
            <a:endParaRPr lang="es-CO" sz="1600" b="1" kern="0" dirty="0">
              <a:solidFill>
                <a:sysClr val="windowText" lastClr="000000"/>
              </a:solidFill>
            </a:endParaRPr>
          </a:p>
          <a:p>
            <a:pPr algn="just"/>
            <a:r>
              <a:rPr lang="es-CO" sz="1600" b="1" kern="0" dirty="0">
                <a:solidFill>
                  <a:sysClr val="windowText" lastClr="000000"/>
                </a:solidFill>
              </a:rPr>
              <a:t>COBERTURA RECOLECCIÓN</a:t>
            </a:r>
            <a:r>
              <a:rPr lang="es-CO" sz="1600" kern="0" dirty="0">
                <a:solidFill>
                  <a:sysClr val="windowText" lastClr="000000"/>
                </a:solidFill>
              </a:rPr>
              <a:t>:  En el mes de diciembre se recogieron </a:t>
            </a:r>
            <a:r>
              <a:rPr lang="es-CO" b="1" kern="0" dirty="0">
                <a:solidFill>
                  <a:sysClr val="windowText" lastClr="000000"/>
                </a:solidFill>
              </a:rPr>
              <a:t>57.945 Toneladas </a:t>
            </a:r>
            <a:r>
              <a:rPr lang="es-CO" sz="1600" kern="0" dirty="0">
                <a:solidFill>
                  <a:sysClr val="windowText" lastClr="000000"/>
                </a:solidFill>
              </a:rPr>
              <a:t>y se estimó una producción de </a:t>
            </a:r>
            <a:r>
              <a:rPr lang="es-CO" b="1" kern="0" dirty="0">
                <a:solidFill>
                  <a:sysClr val="windowText" lastClr="000000"/>
                </a:solidFill>
              </a:rPr>
              <a:t>58.395 Toneladas</a:t>
            </a:r>
            <a:r>
              <a:rPr lang="es-CO" sz="1600" kern="0" dirty="0">
                <a:solidFill>
                  <a:sysClr val="windowText" lastClr="000000"/>
                </a:solidFill>
              </a:rPr>
              <a:t>, presentándose un cumplimiento del </a:t>
            </a:r>
            <a:r>
              <a:rPr lang="es-CO" sz="1600" b="1" kern="0" dirty="0">
                <a:solidFill>
                  <a:sysClr val="windowText" lastClr="000000"/>
                </a:solidFill>
              </a:rPr>
              <a:t>99,2% </a:t>
            </a:r>
            <a:r>
              <a:rPr lang="es-CO" sz="1600" kern="0" dirty="0">
                <a:solidFill>
                  <a:sysClr val="windowText" lastClr="000000"/>
                </a:solidFill>
              </a:rPr>
              <a:t>con respecto a la meta.</a:t>
            </a:r>
          </a:p>
          <a:p>
            <a:pPr algn="just"/>
            <a:endParaRPr lang="es-CO" sz="1200" kern="0" dirty="0">
              <a:solidFill>
                <a:srgbClr val="FF0000"/>
              </a:solidFill>
            </a:endParaRPr>
          </a:p>
          <a:p>
            <a:pPr algn="just"/>
            <a:r>
              <a:rPr lang="es-CO" sz="1600" b="1" kern="0" dirty="0">
                <a:solidFill>
                  <a:sysClr val="windowText" lastClr="000000"/>
                </a:solidFill>
              </a:rPr>
              <a:t>Enero -Diciembre 2016: </a:t>
            </a:r>
            <a:r>
              <a:rPr lang="es-CO" sz="1600" kern="0" dirty="0">
                <a:solidFill>
                  <a:sysClr val="windowText" lastClr="000000"/>
                </a:solidFill>
              </a:rPr>
              <a:t>Se presenta un cumplimiento del </a:t>
            </a:r>
            <a:r>
              <a:rPr lang="es-CO" sz="1600" b="1" kern="0" dirty="0">
                <a:solidFill>
                  <a:sysClr val="windowText" lastClr="000000"/>
                </a:solidFill>
              </a:rPr>
              <a:t>99,1%</a:t>
            </a:r>
            <a:r>
              <a:rPr lang="es-CO" sz="1600" kern="0" dirty="0">
                <a:solidFill>
                  <a:sysClr val="windowText" lastClr="000000"/>
                </a:solidFill>
              </a:rPr>
              <a:t> con respecto a la meta acumulada.</a:t>
            </a:r>
          </a:p>
          <a:p>
            <a:pPr algn="just"/>
            <a:endParaRPr lang="es-CO" sz="1200" b="1" kern="0" dirty="0">
              <a:solidFill>
                <a:srgbClr val="FF0000"/>
              </a:solidFill>
            </a:endParaRPr>
          </a:p>
          <a:p>
            <a:pPr algn="just"/>
            <a:endParaRPr lang="es-CO" sz="1600" b="1" kern="0" dirty="0">
              <a:solidFill>
                <a:srgbClr val="FF0000"/>
              </a:solidFill>
            </a:endParaRPr>
          </a:p>
          <a:p>
            <a:pPr algn="just"/>
            <a:endParaRPr lang="es-CO" sz="1600" b="1" kern="0" dirty="0">
              <a:solidFill>
                <a:srgbClr val="FF0000"/>
              </a:solidFill>
            </a:endParaRPr>
          </a:p>
          <a:p>
            <a:pPr algn="just"/>
            <a:endParaRPr lang="es-CO" sz="1600" kern="0" dirty="0">
              <a:solidFill>
                <a:srgbClr val="FF0000"/>
              </a:solidFill>
            </a:endParaRPr>
          </a:p>
          <a:p>
            <a:pPr algn="just"/>
            <a:endParaRPr lang="es-CO" sz="200" b="1" kern="0" dirty="0">
              <a:solidFill>
                <a:srgbClr val="FF0000"/>
              </a:solidFill>
            </a:endParaRPr>
          </a:p>
          <a:p>
            <a:pPr algn="just"/>
            <a:endParaRPr lang="es-CO" sz="400" b="1" kern="0" dirty="0">
              <a:solidFill>
                <a:srgbClr val="FF0000"/>
              </a:solidFill>
            </a:endParaRPr>
          </a:p>
          <a:p>
            <a:pPr algn="just"/>
            <a:endParaRPr lang="es-CO" sz="1600" kern="0" dirty="0">
              <a:solidFill>
                <a:srgbClr val="FF0000"/>
              </a:solidFill>
            </a:endParaRPr>
          </a:p>
          <a:p>
            <a:pPr algn="just"/>
            <a:endParaRPr lang="es-CO" sz="1600" kern="0" dirty="0">
              <a:solidFill>
                <a:srgbClr val="FF0000"/>
              </a:solidFill>
            </a:endParaRPr>
          </a:p>
          <a:p>
            <a:pPr algn="just"/>
            <a:endParaRPr lang="es-CO" sz="1600" kern="0" dirty="0">
              <a:solidFill>
                <a:srgbClr val="FF0000"/>
              </a:solidFill>
            </a:endParaRPr>
          </a:p>
          <a:p>
            <a:pPr algn="just"/>
            <a:endParaRPr lang="es-CO" sz="1600" kern="0" dirty="0">
              <a:solidFill>
                <a:srgbClr val="FF0000"/>
              </a:solidFill>
            </a:endParaRPr>
          </a:p>
        </p:txBody>
      </p:sp>
      <p:sp>
        <p:nvSpPr>
          <p:cNvPr id="31" name="8 Rectángulo redondeado"/>
          <p:cNvSpPr/>
          <p:nvPr/>
        </p:nvSpPr>
        <p:spPr>
          <a:xfrm>
            <a:off x="3683832" y="989917"/>
            <a:ext cx="3263768" cy="1563507"/>
          </a:xfrm>
          <a:prstGeom prst="roundRect">
            <a:avLst/>
          </a:prstGeom>
          <a:solidFill>
            <a:schemeClr val="bg2">
              <a:alpha val="4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400" kern="0">
              <a:solidFill>
                <a:sysClr val="windowText" lastClr="000000"/>
              </a:solidFill>
            </a:endParaRPr>
          </a:p>
        </p:txBody>
      </p:sp>
      <p:sp>
        <p:nvSpPr>
          <p:cNvPr id="32" name="12 Rectángulo"/>
          <p:cNvSpPr/>
          <p:nvPr/>
        </p:nvSpPr>
        <p:spPr>
          <a:xfrm>
            <a:off x="1678121" y="2583806"/>
            <a:ext cx="8875578" cy="4157562"/>
          </a:xfrm>
          <a:prstGeom prst="rect">
            <a:avLst/>
          </a:prstGeom>
          <a:no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ES" sz="1200" kern="0" dirty="0">
              <a:solidFill>
                <a:schemeClr val="tx1"/>
              </a:solidFill>
            </a:endParaRPr>
          </a:p>
        </p:txBody>
      </p:sp>
      <p:sp>
        <p:nvSpPr>
          <p:cNvPr id="37" name="8 Rectángulo redondeado"/>
          <p:cNvSpPr/>
          <p:nvPr/>
        </p:nvSpPr>
        <p:spPr>
          <a:xfrm>
            <a:off x="8544273" y="1052736"/>
            <a:ext cx="1849313" cy="1468034"/>
          </a:xfrm>
          <a:prstGeom prst="roundRect">
            <a:avLst/>
          </a:prstGeom>
          <a:solidFill>
            <a:schemeClr val="bg2">
              <a:alpha val="4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400" kern="0">
              <a:solidFill>
                <a:sysClr val="windowText" lastClr="000000"/>
              </a:solidFill>
            </a:endParaRPr>
          </a:p>
        </p:txBody>
      </p:sp>
      <p:graphicFrame>
        <p:nvGraphicFramePr>
          <p:cNvPr id="35" name="Gráfico 34"/>
          <p:cNvGraphicFramePr>
            <a:graphicFrameLocks/>
          </p:cNvGraphicFramePr>
          <p:nvPr/>
        </p:nvGraphicFramePr>
        <p:xfrm>
          <a:off x="1734202" y="3926010"/>
          <a:ext cx="7170110" cy="2470298"/>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Conector recto 4"/>
          <p:cNvCxnSpPr/>
          <p:nvPr/>
        </p:nvCxnSpPr>
        <p:spPr>
          <a:xfrm flipV="1">
            <a:off x="2526272" y="4509121"/>
            <a:ext cx="5976683" cy="652039"/>
          </a:xfrm>
          <a:prstGeom prst="line">
            <a:avLst/>
          </a:prstGeom>
          <a:ln>
            <a:solidFill>
              <a:srgbClr val="7030A0"/>
            </a:solidFill>
            <a:prstDash val="lgDash"/>
          </a:ln>
        </p:spPr>
        <p:style>
          <a:lnRef idx="1">
            <a:schemeClr val="accent1"/>
          </a:lnRef>
          <a:fillRef idx="0">
            <a:schemeClr val="accent1"/>
          </a:fillRef>
          <a:effectRef idx="0">
            <a:schemeClr val="accent1"/>
          </a:effectRef>
          <a:fontRef idx="minor">
            <a:schemeClr val="tx1"/>
          </a:fontRef>
        </p:style>
      </p:cxnSp>
      <p:sp>
        <p:nvSpPr>
          <p:cNvPr id="3" name="CuadroTexto 2"/>
          <p:cNvSpPr txBox="1"/>
          <p:nvPr/>
        </p:nvSpPr>
        <p:spPr>
          <a:xfrm>
            <a:off x="8960394" y="4313193"/>
            <a:ext cx="1553355" cy="938719"/>
          </a:xfrm>
          <a:prstGeom prst="rect">
            <a:avLst/>
          </a:prstGeom>
          <a:noFill/>
        </p:spPr>
        <p:txBody>
          <a:bodyPr wrap="square" rtlCol="0">
            <a:spAutoFit/>
          </a:bodyPr>
          <a:lstStyle/>
          <a:p>
            <a:r>
              <a:rPr lang="es-CO" sz="1100" kern="0" dirty="0">
                <a:solidFill>
                  <a:sysClr val="windowText" lastClr="000000"/>
                </a:solidFill>
              </a:rPr>
              <a:t>Total de Ton Recolectadas: </a:t>
            </a:r>
            <a:r>
              <a:rPr lang="es-CO" sz="1100" b="1" kern="0" dirty="0">
                <a:solidFill>
                  <a:sysClr val="windowText" lastClr="000000"/>
                </a:solidFill>
              </a:rPr>
              <a:t>607.136</a:t>
            </a:r>
          </a:p>
          <a:p>
            <a:endParaRPr lang="es-CO" sz="1100" kern="0" dirty="0">
              <a:solidFill>
                <a:sysClr val="windowText" lastClr="000000"/>
              </a:solidFill>
            </a:endParaRPr>
          </a:p>
          <a:p>
            <a:r>
              <a:rPr lang="es-CO" sz="1100" kern="0" dirty="0">
                <a:solidFill>
                  <a:sysClr val="windowText" lastClr="000000"/>
                </a:solidFill>
              </a:rPr>
              <a:t>Total Ton Proyectadas: </a:t>
            </a:r>
            <a:r>
              <a:rPr lang="es-CO" sz="1100" b="1" kern="0" dirty="0">
                <a:solidFill>
                  <a:sysClr val="windowText" lastClr="000000"/>
                </a:solidFill>
              </a:rPr>
              <a:t>612.382</a:t>
            </a:r>
          </a:p>
        </p:txBody>
      </p:sp>
    </p:spTree>
    <p:extLst>
      <p:ext uri="{BB962C8B-B14F-4D97-AF65-F5344CB8AC3E}">
        <p14:creationId xmlns:p14="http://schemas.microsoft.com/office/powerpoint/2010/main" val="839049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Marcador de texto"/>
          <p:cNvSpPr txBox="1">
            <a:spLocks/>
          </p:cNvSpPr>
          <p:nvPr/>
        </p:nvSpPr>
        <p:spPr>
          <a:xfrm>
            <a:off x="1547920" y="87760"/>
            <a:ext cx="4191820" cy="93692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s-CO" sz="1800" dirty="0"/>
              <a:t>Indicadores VP Agua y Saneamiento</a:t>
            </a:r>
          </a:p>
          <a:p>
            <a:pPr>
              <a:spcBef>
                <a:spcPts val="0"/>
              </a:spcBef>
            </a:pPr>
            <a:r>
              <a:rPr lang="es-CO" sz="1800" dirty="0">
                <a:solidFill>
                  <a:schemeClr val="accent6">
                    <a:lumMod val="75000"/>
                  </a:schemeClr>
                </a:solidFill>
              </a:rPr>
              <a:t>Quejas y Reclamos-EMVARIAS</a:t>
            </a:r>
            <a:endParaRPr lang="es-CO" sz="1800" dirty="0"/>
          </a:p>
          <a:p>
            <a:pPr>
              <a:spcBef>
                <a:spcPts val="0"/>
              </a:spcBef>
            </a:pPr>
            <a:r>
              <a:rPr lang="es-CO" sz="1600" dirty="0"/>
              <a:t>Resumen de resultados Diciembre 2016</a:t>
            </a:r>
          </a:p>
        </p:txBody>
      </p:sp>
      <p:pic>
        <p:nvPicPr>
          <p:cNvPr id="10" name="Imagen 2" descr="http://www.eevvm.com.co/Style%20Library/evm/images/BANNER-PORTAL-WE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3672" y="908720"/>
            <a:ext cx="1703358" cy="483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28"/>
          <p:cNvSpPr>
            <a:spLocks noChangeArrowheads="1"/>
          </p:cNvSpPr>
          <p:nvPr/>
        </p:nvSpPr>
        <p:spPr bwMode="auto">
          <a:xfrm>
            <a:off x="4943873" y="908720"/>
            <a:ext cx="2270945" cy="483734"/>
          </a:xfrm>
          <a:prstGeom prst="roundRect">
            <a:avLst/>
          </a:prstGeom>
          <a:solidFill>
            <a:srgbClr val="FFC000"/>
          </a:solidFill>
          <a:ln w="9525"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p>
            <a:pPr algn="ctr" fontAlgn="base">
              <a:spcBef>
                <a:spcPct val="0"/>
              </a:spcBef>
              <a:spcAft>
                <a:spcPct val="0"/>
              </a:spcAft>
              <a:defRPr/>
            </a:pPr>
            <a:r>
              <a:rPr lang="es-CO" sz="2000" b="1" kern="0" dirty="0">
                <a:solidFill>
                  <a:srgbClr val="2F2F2F"/>
                </a:solidFill>
                <a:latin typeface="Calibri"/>
              </a:rPr>
              <a:t>Quejas Aseo</a:t>
            </a:r>
          </a:p>
        </p:txBody>
      </p:sp>
      <p:sp>
        <p:nvSpPr>
          <p:cNvPr id="9" name="8 CuadroTexto"/>
          <p:cNvSpPr txBox="1">
            <a:spLocks noChangeArrowheads="1"/>
          </p:cNvSpPr>
          <p:nvPr/>
        </p:nvSpPr>
        <p:spPr bwMode="auto">
          <a:xfrm>
            <a:off x="6155337" y="1520540"/>
            <a:ext cx="1236807" cy="276999"/>
          </a:xfrm>
          <a:prstGeom prst="rect">
            <a:avLst/>
          </a:prstGeom>
          <a:solidFill>
            <a:sysClr val="window" lastClr="FFFFFF"/>
          </a:solidFill>
          <a:ln w="25400" cap="flat" cmpd="sng" algn="ctr">
            <a:solidFill>
              <a:srgbClr val="9BBB59"/>
            </a:solidFill>
            <a:prstDash val="solid"/>
            <a:headEnd/>
            <a:tailEnd/>
          </a:ln>
          <a:effectLst/>
        </p:spPr>
        <p:txBody>
          <a:bodyPr wrap="square">
            <a:spAutoFit/>
          </a:bodyPr>
          <a:lstStyle/>
          <a:p>
            <a:pPr algn="ctr" fontAlgn="base">
              <a:spcBef>
                <a:spcPct val="0"/>
              </a:spcBef>
              <a:spcAft>
                <a:spcPct val="0"/>
              </a:spcAft>
              <a:defRPr/>
            </a:pPr>
            <a:r>
              <a:rPr lang="es-CO" sz="1200" b="1" kern="0" dirty="0">
                <a:solidFill>
                  <a:srgbClr val="007934"/>
                </a:solidFill>
                <a:latin typeface="Calibri"/>
              </a:rPr>
              <a:t>Meta Periodo </a:t>
            </a:r>
          </a:p>
        </p:txBody>
      </p:sp>
      <p:sp>
        <p:nvSpPr>
          <p:cNvPr id="11" name="16 Rectángulo redondeado"/>
          <p:cNvSpPr/>
          <p:nvPr/>
        </p:nvSpPr>
        <p:spPr>
          <a:xfrm>
            <a:off x="6243626" y="1946747"/>
            <a:ext cx="1076510" cy="293873"/>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400" b="1" kern="0" dirty="0">
                <a:solidFill>
                  <a:schemeClr val="tx1"/>
                </a:solidFill>
              </a:rPr>
              <a:t>5,77</a:t>
            </a:r>
          </a:p>
        </p:txBody>
      </p:sp>
      <p:sp>
        <p:nvSpPr>
          <p:cNvPr id="12" name="35 CuadroTexto"/>
          <p:cNvSpPr txBox="1">
            <a:spLocks noChangeArrowheads="1"/>
          </p:cNvSpPr>
          <p:nvPr/>
        </p:nvSpPr>
        <p:spPr bwMode="auto">
          <a:xfrm>
            <a:off x="4858292" y="1520540"/>
            <a:ext cx="1225037" cy="276999"/>
          </a:xfrm>
          <a:prstGeom prst="rect">
            <a:avLst/>
          </a:prstGeom>
          <a:solidFill>
            <a:sysClr val="window" lastClr="FFFFFF"/>
          </a:solidFill>
          <a:ln w="25400" cap="flat" cmpd="sng" algn="ctr">
            <a:solidFill>
              <a:srgbClr val="9BBB59"/>
            </a:solidFill>
            <a:prstDash val="solid"/>
            <a:headEnd/>
            <a:tailEnd/>
          </a:ln>
          <a:effectLst/>
        </p:spPr>
        <p:txBody>
          <a:bodyPr wrap="square">
            <a:spAutoFit/>
          </a:bodyPr>
          <a:lstStyle/>
          <a:p>
            <a:pPr algn="ctr" fontAlgn="base">
              <a:spcBef>
                <a:spcPct val="0"/>
              </a:spcBef>
              <a:spcAft>
                <a:spcPct val="0"/>
              </a:spcAft>
              <a:defRPr/>
            </a:pPr>
            <a:r>
              <a:rPr lang="es-CO" sz="1200" b="1" kern="0" dirty="0">
                <a:solidFill>
                  <a:srgbClr val="007934"/>
                </a:solidFill>
                <a:latin typeface="Calibri"/>
              </a:rPr>
              <a:t>Ejecutado </a:t>
            </a:r>
            <a:r>
              <a:rPr lang="es-CO" sz="1200" b="1" kern="0" dirty="0">
                <a:solidFill>
                  <a:prstClr val="black"/>
                </a:solidFill>
                <a:latin typeface="Calibri"/>
              </a:rPr>
              <a:t> </a:t>
            </a:r>
          </a:p>
        </p:txBody>
      </p:sp>
      <p:sp>
        <p:nvSpPr>
          <p:cNvPr id="13" name="16 Rectángulo redondeado"/>
          <p:cNvSpPr/>
          <p:nvPr/>
        </p:nvSpPr>
        <p:spPr>
          <a:xfrm>
            <a:off x="4943872" y="1919451"/>
            <a:ext cx="1076510" cy="321169"/>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400" b="1" kern="0" dirty="0">
                <a:solidFill>
                  <a:schemeClr val="tx1"/>
                </a:solidFill>
              </a:rPr>
              <a:t>5.17</a:t>
            </a:r>
          </a:p>
        </p:txBody>
      </p:sp>
      <p:sp>
        <p:nvSpPr>
          <p:cNvPr id="14" name="12 Rectángulo"/>
          <p:cNvSpPr/>
          <p:nvPr/>
        </p:nvSpPr>
        <p:spPr>
          <a:xfrm>
            <a:off x="1775521" y="2348882"/>
            <a:ext cx="8712967" cy="4320479"/>
          </a:xfrm>
          <a:prstGeom prst="rect">
            <a:avLst/>
          </a:prstGeom>
          <a:no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ES" sz="1200" kern="0" dirty="0">
              <a:solidFill>
                <a:schemeClr val="tx1"/>
              </a:solidFill>
            </a:endParaRPr>
          </a:p>
        </p:txBody>
      </p:sp>
      <p:sp>
        <p:nvSpPr>
          <p:cNvPr id="3" name="Rectángulo 2"/>
          <p:cNvSpPr/>
          <p:nvPr/>
        </p:nvSpPr>
        <p:spPr>
          <a:xfrm>
            <a:off x="1847528" y="2420889"/>
            <a:ext cx="8568952" cy="646331"/>
          </a:xfrm>
          <a:prstGeom prst="rect">
            <a:avLst/>
          </a:prstGeom>
        </p:spPr>
        <p:txBody>
          <a:bodyPr wrap="square">
            <a:spAutoFit/>
          </a:bodyPr>
          <a:lstStyle/>
          <a:p>
            <a:pPr algn="just"/>
            <a:r>
              <a:rPr lang="es-CO" sz="1200" b="1" kern="0" dirty="0">
                <a:solidFill>
                  <a:sysClr val="windowText" lastClr="000000"/>
                </a:solidFill>
              </a:rPr>
              <a:t>Mes de Diciembre - </a:t>
            </a:r>
            <a:r>
              <a:rPr lang="es-CO" sz="1200" kern="0" dirty="0">
                <a:solidFill>
                  <a:sysClr val="windowText" lastClr="000000"/>
                </a:solidFill>
              </a:rPr>
              <a:t>Para el mes de diciembre se presentaron </a:t>
            </a:r>
            <a:r>
              <a:rPr lang="es-CO" sz="1200" b="1" kern="0" dirty="0">
                <a:solidFill>
                  <a:sysClr val="windowText" lastClr="000000"/>
                </a:solidFill>
              </a:rPr>
              <a:t>397 quejas </a:t>
            </a:r>
            <a:r>
              <a:rPr lang="es-CO" sz="1200" kern="0" dirty="0">
                <a:solidFill>
                  <a:sysClr val="windowText" lastClr="000000"/>
                </a:solidFill>
              </a:rPr>
              <a:t>imputables a </a:t>
            </a:r>
            <a:r>
              <a:rPr lang="es-CO" sz="1200" kern="0" dirty="0" err="1">
                <a:solidFill>
                  <a:sysClr val="windowText" lastClr="000000"/>
                </a:solidFill>
              </a:rPr>
              <a:t>Emvarias</a:t>
            </a:r>
            <a:r>
              <a:rPr lang="es-CO" sz="1200" kern="0" dirty="0">
                <a:solidFill>
                  <a:sysClr val="windowText" lastClr="000000"/>
                </a:solidFill>
              </a:rPr>
              <a:t>, reflejándose un aumento  del 13% con respecto al mes de noviembre de 2016 en cada zona de operación, debido al incremento en las toneladas recolectadas,  lo que en ocasiones ocupa toda la capacidad de los vehículos recolectores en las rutas, comportamiento típico por la temporada decembrina.</a:t>
            </a:r>
          </a:p>
        </p:txBody>
      </p:sp>
      <p:sp>
        <p:nvSpPr>
          <p:cNvPr id="15" name="Oval 28"/>
          <p:cNvSpPr>
            <a:spLocks noChangeArrowheads="1"/>
          </p:cNvSpPr>
          <p:nvPr/>
        </p:nvSpPr>
        <p:spPr bwMode="auto">
          <a:xfrm>
            <a:off x="8167702" y="142852"/>
            <a:ext cx="1785950" cy="852866"/>
          </a:xfrm>
          <a:prstGeom prst="roundRect">
            <a:avLst>
              <a:gd name="adj" fmla="val 50000"/>
            </a:avLst>
          </a:prstGeom>
          <a:solidFill>
            <a:srgbClr val="F18917"/>
          </a:solidFill>
        </p:spPr>
        <p:style>
          <a:lnRef idx="0">
            <a:schemeClr val="accent6"/>
          </a:lnRef>
          <a:fillRef idx="3">
            <a:schemeClr val="accent6"/>
          </a:fillRef>
          <a:effectRef idx="3">
            <a:schemeClr val="accent6"/>
          </a:effectRef>
          <a:fontRef idx="minor">
            <a:schemeClr val="lt1"/>
          </a:fontRef>
        </p:style>
        <p:txBody>
          <a:bodyPr wrap="square" anchor="ctr"/>
          <a:lstStyle/>
          <a:p>
            <a:pPr algn="ctr" fontAlgn="ctr"/>
            <a:endParaRPr lang="es-ES" sz="1050" b="1" kern="0" dirty="0">
              <a:solidFill>
                <a:srgbClr val="FFFFFF"/>
              </a:solidFill>
              <a:latin typeface="Calibri" pitchFamily="34" charset="0"/>
              <a:cs typeface="Calibri" pitchFamily="34" charset="0"/>
            </a:endParaRPr>
          </a:p>
          <a:p>
            <a:pPr algn="ctr" fontAlgn="ctr"/>
            <a:r>
              <a:rPr lang="es-ES" sz="1050" b="1" kern="0" dirty="0">
                <a:solidFill>
                  <a:srgbClr val="FFFFFF"/>
                </a:solidFill>
                <a:latin typeface="Calibri" pitchFamily="34" charset="0"/>
                <a:cs typeface="Calibri" pitchFamily="34" charset="0"/>
              </a:rPr>
              <a:t>Atener integralmente al cliente/usuario brindando soluciones ajustadas a sus necesidades</a:t>
            </a:r>
          </a:p>
          <a:p>
            <a:pPr algn="ctr" fontAlgn="ctr"/>
            <a:endParaRPr lang="es-ES" sz="1050" b="1" kern="0" dirty="0">
              <a:solidFill>
                <a:srgbClr val="FFFFFF"/>
              </a:solidFill>
              <a:latin typeface="Calibri" pitchFamily="34" charset="0"/>
              <a:cs typeface="Calibri" pitchFamily="34" charset="0"/>
            </a:endParaRPr>
          </a:p>
        </p:txBody>
      </p:sp>
      <p:sp>
        <p:nvSpPr>
          <p:cNvPr id="5" name="Rectángulo 4"/>
          <p:cNvSpPr/>
          <p:nvPr/>
        </p:nvSpPr>
        <p:spPr>
          <a:xfrm>
            <a:off x="6255026" y="3081130"/>
            <a:ext cx="4017438" cy="3219484"/>
          </a:xfrm>
          <a:prstGeom prst="rect">
            <a:avLst/>
          </a:prstGeom>
        </p:spPr>
        <p:txBody>
          <a:bodyPr wrap="square">
            <a:spAutoFit/>
          </a:bodyPr>
          <a:lstStyle/>
          <a:p>
            <a:pPr algn="just"/>
            <a:r>
              <a:rPr lang="es-CO" sz="1200" b="1" kern="0" dirty="0">
                <a:solidFill>
                  <a:sysClr val="windowText" lastClr="000000"/>
                </a:solidFill>
              </a:rPr>
              <a:t>ACCIONES</a:t>
            </a:r>
          </a:p>
          <a:p>
            <a:pPr algn="just"/>
            <a:endParaRPr lang="es-CO" sz="1200" b="1" kern="0" dirty="0">
              <a:solidFill>
                <a:sysClr val="windowText" lastClr="000000"/>
              </a:solidFill>
            </a:endParaRPr>
          </a:p>
          <a:p>
            <a:pPr algn="just"/>
            <a:r>
              <a:rPr lang="es-CO" sz="1200" kern="0" dirty="0">
                <a:solidFill>
                  <a:sysClr val="windowText" lastClr="000000"/>
                </a:solidFill>
              </a:rPr>
              <a:t>Revisión de la capacidad operativa y logística para la prestación del servicio.</a:t>
            </a:r>
          </a:p>
          <a:p>
            <a:pPr algn="just"/>
            <a:endParaRPr lang="es-CO" sz="1200" kern="0" dirty="0">
              <a:solidFill>
                <a:sysClr val="windowText" lastClr="000000"/>
              </a:solidFill>
            </a:endParaRPr>
          </a:p>
          <a:p>
            <a:pPr algn="just"/>
            <a:r>
              <a:rPr lang="es-CO" sz="1200" kern="0" dirty="0">
                <a:solidFill>
                  <a:sysClr val="windowText" lastClr="000000"/>
                </a:solidFill>
              </a:rPr>
              <a:t>Se está realizando estudio a fin de analizar la viabilidad de ampliar algunas rutas de recolección y barrido</a:t>
            </a:r>
          </a:p>
          <a:p>
            <a:pPr algn="just"/>
            <a:endParaRPr lang="es-CO" sz="1200" b="1" kern="0" dirty="0">
              <a:solidFill>
                <a:sysClr val="windowText" lastClr="000000"/>
              </a:solidFill>
            </a:endParaRPr>
          </a:p>
          <a:p>
            <a:pPr algn="just"/>
            <a:r>
              <a:rPr lang="es-CO" sz="1200" kern="0" dirty="0">
                <a:solidFill>
                  <a:sysClr val="windowText" lastClr="000000"/>
                </a:solidFill>
              </a:rPr>
              <a:t>Revisión del Código de Policía, para dar aplicabilidad y obtener apoyo de Espacio Público.</a:t>
            </a:r>
          </a:p>
          <a:p>
            <a:pPr algn="just"/>
            <a:endParaRPr lang="es-CO" sz="1200" kern="0" dirty="0">
              <a:solidFill>
                <a:sysClr val="windowText" lastClr="000000"/>
              </a:solidFill>
            </a:endParaRPr>
          </a:p>
          <a:p>
            <a:pPr algn="just"/>
            <a:r>
              <a:rPr lang="es-CO" sz="1200" kern="0" dirty="0">
                <a:solidFill>
                  <a:sysClr val="windowText" lastClr="000000"/>
                </a:solidFill>
              </a:rPr>
              <a:t>Continuidad en la campañas de sensibilización #</a:t>
            </a:r>
            <a:r>
              <a:rPr lang="es-CO" sz="1200" kern="0" dirty="0" err="1">
                <a:solidFill>
                  <a:sysClr val="windowText" lastClr="000000"/>
                </a:solidFill>
              </a:rPr>
              <a:t>yomecomprometo</a:t>
            </a:r>
            <a:r>
              <a:rPr lang="es-CO" sz="1200" kern="0" dirty="0">
                <a:solidFill>
                  <a:sysClr val="windowText" lastClr="000000"/>
                </a:solidFill>
              </a:rPr>
              <a:t> y reforzar sectores ya visitados.</a:t>
            </a:r>
          </a:p>
          <a:p>
            <a:pPr algn="just"/>
            <a:endParaRPr lang="es-CO" sz="1200" kern="0" dirty="0">
              <a:solidFill>
                <a:sysClr val="windowText" lastClr="000000"/>
              </a:solidFill>
            </a:endParaRPr>
          </a:p>
          <a:p>
            <a:pPr algn="just"/>
            <a:r>
              <a:rPr lang="es-CO" sz="1200" kern="0" dirty="0">
                <a:solidFill>
                  <a:sysClr val="windowText" lastClr="000000"/>
                </a:solidFill>
              </a:rPr>
              <a:t>Instalación de </a:t>
            </a:r>
            <a:r>
              <a:rPr lang="es-CO" sz="1200" kern="0" dirty="0" err="1">
                <a:solidFill>
                  <a:sysClr val="windowText" lastClr="000000"/>
                </a:solidFill>
              </a:rPr>
              <a:t>minivallas</a:t>
            </a:r>
            <a:r>
              <a:rPr lang="es-CO" sz="1200" kern="0" dirty="0">
                <a:solidFill>
                  <a:sysClr val="windowText" lastClr="000000"/>
                </a:solidFill>
              </a:rPr>
              <a:t> en diferentes sitios de la ciudad donde con mensajes alusivos al manejo y presentación de los residuos.</a:t>
            </a:r>
          </a:p>
        </p:txBody>
      </p:sp>
      <p:graphicFrame>
        <p:nvGraphicFramePr>
          <p:cNvPr id="16" name="Gráfico 15"/>
          <p:cNvGraphicFramePr>
            <a:graphicFrameLocks/>
          </p:cNvGraphicFramePr>
          <p:nvPr/>
        </p:nvGraphicFramePr>
        <p:xfrm>
          <a:off x="1847528" y="3483258"/>
          <a:ext cx="4536504" cy="263211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92059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Marcador de texto"/>
          <p:cNvSpPr txBox="1">
            <a:spLocks/>
          </p:cNvSpPr>
          <p:nvPr/>
        </p:nvSpPr>
        <p:spPr>
          <a:xfrm>
            <a:off x="1547920" y="87760"/>
            <a:ext cx="4191820" cy="93692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s-CO" sz="1800" dirty="0"/>
              <a:t>Indicadores VP Agua y Saneamiento</a:t>
            </a:r>
          </a:p>
          <a:p>
            <a:pPr>
              <a:spcBef>
                <a:spcPts val="0"/>
              </a:spcBef>
            </a:pPr>
            <a:r>
              <a:rPr lang="es-CO" sz="1800" dirty="0">
                <a:solidFill>
                  <a:schemeClr val="accent6">
                    <a:lumMod val="75000"/>
                  </a:schemeClr>
                </a:solidFill>
              </a:rPr>
              <a:t>Quejas y Reclamos-EMVARIAS</a:t>
            </a:r>
            <a:endParaRPr lang="es-CO" sz="1800" dirty="0"/>
          </a:p>
          <a:p>
            <a:pPr>
              <a:spcBef>
                <a:spcPts val="0"/>
              </a:spcBef>
            </a:pPr>
            <a:r>
              <a:rPr lang="es-CO" sz="1600" dirty="0"/>
              <a:t>Resumen de resultados Diciembre 2016</a:t>
            </a:r>
          </a:p>
        </p:txBody>
      </p:sp>
      <p:pic>
        <p:nvPicPr>
          <p:cNvPr id="10" name="Imagen 2" descr="http://www.eevvm.com.co/Style%20Library/evm/images/BANNER-PORTAL-WE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672" y="908720"/>
            <a:ext cx="1703358" cy="483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28"/>
          <p:cNvSpPr>
            <a:spLocks noChangeArrowheads="1"/>
          </p:cNvSpPr>
          <p:nvPr/>
        </p:nvSpPr>
        <p:spPr bwMode="auto">
          <a:xfrm>
            <a:off x="4943873" y="908720"/>
            <a:ext cx="2270945" cy="483734"/>
          </a:xfrm>
          <a:prstGeom prst="roundRect">
            <a:avLst/>
          </a:prstGeom>
          <a:solidFill>
            <a:srgbClr val="FFC000"/>
          </a:solidFill>
          <a:ln w="9525"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p>
            <a:pPr algn="ctr" fontAlgn="base">
              <a:spcBef>
                <a:spcPct val="0"/>
              </a:spcBef>
              <a:spcAft>
                <a:spcPct val="0"/>
              </a:spcAft>
              <a:defRPr/>
            </a:pPr>
            <a:r>
              <a:rPr lang="es-CO" sz="2000" b="1" kern="0" dirty="0">
                <a:solidFill>
                  <a:srgbClr val="2F2F2F"/>
                </a:solidFill>
                <a:latin typeface="Calibri"/>
              </a:rPr>
              <a:t>Quejas Aseo</a:t>
            </a:r>
          </a:p>
        </p:txBody>
      </p:sp>
      <p:sp>
        <p:nvSpPr>
          <p:cNvPr id="9" name="8 CuadroTexto"/>
          <p:cNvSpPr txBox="1">
            <a:spLocks noChangeArrowheads="1"/>
          </p:cNvSpPr>
          <p:nvPr/>
        </p:nvSpPr>
        <p:spPr bwMode="auto">
          <a:xfrm>
            <a:off x="6155337" y="1520540"/>
            <a:ext cx="1236807" cy="276999"/>
          </a:xfrm>
          <a:prstGeom prst="rect">
            <a:avLst/>
          </a:prstGeom>
          <a:solidFill>
            <a:sysClr val="window" lastClr="FFFFFF"/>
          </a:solidFill>
          <a:ln w="25400" cap="flat" cmpd="sng" algn="ctr">
            <a:solidFill>
              <a:srgbClr val="9BBB59"/>
            </a:solidFill>
            <a:prstDash val="solid"/>
            <a:headEnd/>
            <a:tailEnd/>
          </a:ln>
          <a:effectLst/>
        </p:spPr>
        <p:txBody>
          <a:bodyPr wrap="square">
            <a:spAutoFit/>
          </a:bodyPr>
          <a:lstStyle/>
          <a:p>
            <a:pPr algn="ctr" fontAlgn="base">
              <a:spcBef>
                <a:spcPct val="0"/>
              </a:spcBef>
              <a:spcAft>
                <a:spcPct val="0"/>
              </a:spcAft>
              <a:defRPr/>
            </a:pPr>
            <a:r>
              <a:rPr lang="es-CO" sz="1200" b="1" kern="0" dirty="0">
                <a:solidFill>
                  <a:srgbClr val="007934"/>
                </a:solidFill>
                <a:latin typeface="Calibri"/>
              </a:rPr>
              <a:t>Meta Periodo </a:t>
            </a:r>
          </a:p>
        </p:txBody>
      </p:sp>
      <p:sp>
        <p:nvSpPr>
          <p:cNvPr id="11" name="16 Rectángulo redondeado"/>
          <p:cNvSpPr/>
          <p:nvPr/>
        </p:nvSpPr>
        <p:spPr>
          <a:xfrm>
            <a:off x="6243626" y="1946747"/>
            <a:ext cx="1076510" cy="293873"/>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400" b="1" kern="0" dirty="0">
                <a:solidFill>
                  <a:schemeClr val="tx1"/>
                </a:solidFill>
              </a:rPr>
              <a:t>5,77</a:t>
            </a:r>
          </a:p>
        </p:txBody>
      </p:sp>
      <p:sp>
        <p:nvSpPr>
          <p:cNvPr id="12" name="35 CuadroTexto"/>
          <p:cNvSpPr txBox="1">
            <a:spLocks noChangeArrowheads="1"/>
          </p:cNvSpPr>
          <p:nvPr/>
        </p:nvSpPr>
        <p:spPr bwMode="auto">
          <a:xfrm>
            <a:off x="4858292" y="1520540"/>
            <a:ext cx="1225037" cy="276999"/>
          </a:xfrm>
          <a:prstGeom prst="rect">
            <a:avLst/>
          </a:prstGeom>
          <a:solidFill>
            <a:sysClr val="window" lastClr="FFFFFF"/>
          </a:solidFill>
          <a:ln w="25400" cap="flat" cmpd="sng" algn="ctr">
            <a:solidFill>
              <a:srgbClr val="9BBB59"/>
            </a:solidFill>
            <a:prstDash val="solid"/>
            <a:headEnd/>
            <a:tailEnd/>
          </a:ln>
          <a:effectLst/>
        </p:spPr>
        <p:txBody>
          <a:bodyPr wrap="square">
            <a:spAutoFit/>
          </a:bodyPr>
          <a:lstStyle/>
          <a:p>
            <a:pPr algn="ctr" fontAlgn="base">
              <a:spcBef>
                <a:spcPct val="0"/>
              </a:spcBef>
              <a:spcAft>
                <a:spcPct val="0"/>
              </a:spcAft>
              <a:defRPr/>
            </a:pPr>
            <a:r>
              <a:rPr lang="es-CO" sz="1200" b="1" kern="0" dirty="0">
                <a:solidFill>
                  <a:srgbClr val="007934"/>
                </a:solidFill>
                <a:latin typeface="Calibri"/>
              </a:rPr>
              <a:t>Ejecutado </a:t>
            </a:r>
            <a:r>
              <a:rPr lang="es-CO" sz="1200" b="1" kern="0" dirty="0">
                <a:solidFill>
                  <a:prstClr val="black"/>
                </a:solidFill>
                <a:latin typeface="Calibri"/>
              </a:rPr>
              <a:t> </a:t>
            </a:r>
          </a:p>
        </p:txBody>
      </p:sp>
      <p:sp>
        <p:nvSpPr>
          <p:cNvPr id="13" name="16 Rectángulo redondeado"/>
          <p:cNvSpPr/>
          <p:nvPr/>
        </p:nvSpPr>
        <p:spPr>
          <a:xfrm>
            <a:off x="4943872" y="1919451"/>
            <a:ext cx="1076510" cy="321169"/>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400" b="1" kern="0" dirty="0">
                <a:solidFill>
                  <a:schemeClr val="tx1"/>
                </a:solidFill>
              </a:rPr>
              <a:t>4,57</a:t>
            </a:r>
          </a:p>
        </p:txBody>
      </p:sp>
      <p:sp>
        <p:nvSpPr>
          <p:cNvPr id="14" name="12 Rectángulo"/>
          <p:cNvSpPr/>
          <p:nvPr/>
        </p:nvSpPr>
        <p:spPr>
          <a:xfrm>
            <a:off x="1775521" y="2348882"/>
            <a:ext cx="8712967" cy="4320479"/>
          </a:xfrm>
          <a:prstGeom prst="rect">
            <a:avLst/>
          </a:prstGeom>
          <a:no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CO" sz="1200" b="1" kern="0" dirty="0">
              <a:solidFill>
                <a:schemeClr val="tx1"/>
              </a:solidFill>
            </a:endParaRPr>
          </a:p>
          <a:p>
            <a:pPr algn="just"/>
            <a:endParaRPr lang="es-ES" sz="1200" kern="0" dirty="0">
              <a:solidFill>
                <a:schemeClr val="tx1"/>
              </a:solidFill>
            </a:endParaRPr>
          </a:p>
        </p:txBody>
      </p:sp>
      <p:sp>
        <p:nvSpPr>
          <p:cNvPr id="15" name="Oval 28"/>
          <p:cNvSpPr>
            <a:spLocks noChangeArrowheads="1"/>
          </p:cNvSpPr>
          <p:nvPr/>
        </p:nvSpPr>
        <p:spPr bwMode="auto">
          <a:xfrm>
            <a:off x="8167702" y="142852"/>
            <a:ext cx="1785950" cy="852866"/>
          </a:xfrm>
          <a:prstGeom prst="roundRect">
            <a:avLst>
              <a:gd name="adj" fmla="val 50000"/>
            </a:avLst>
          </a:prstGeom>
          <a:solidFill>
            <a:srgbClr val="F18917"/>
          </a:solidFill>
        </p:spPr>
        <p:style>
          <a:lnRef idx="0">
            <a:schemeClr val="accent6"/>
          </a:lnRef>
          <a:fillRef idx="3">
            <a:schemeClr val="accent6"/>
          </a:fillRef>
          <a:effectRef idx="3">
            <a:schemeClr val="accent6"/>
          </a:effectRef>
          <a:fontRef idx="minor">
            <a:schemeClr val="lt1"/>
          </a:fontRef>
        </p:style>
        <p:txBody>
          <a:bodyPr wrap="square" anchor="ctr"/>
          <a:lstStyle/>
          <a:p>
            <a:pPr algn="ctr" fontAlgn="ctr"/>
            <a:endParaRPr lang="es-ES" sz="1050" b="1" kern="0" dirty="0">
              <a:solidFill>
                <a:srgbClr val="FFFFFF"/>
              </a:solidFill>
              <a:latin typeface="Calibri" pitchFamily="34" charset="0"/>
              <a:cs typeface="Calibri" pitchFamily="34" charset="0"/>
            </a:endParaRPr>
          </a:p>
          <a:p>
            <a:pPr algn="ctr" fontAlgn="ctr"/>
            <a:r>
              <a:rPr lang="es-ES" sz="1050" b="1" kern="0" dirty="0">
                <a:solidFill>
                  <a:srgbClr val="FFFFFF"/>
                </a:solidFill>
                <a:latin typeface="Calibri" pitchFamily="34" charset="0"/>
                <a:cs typeface="Calibri" pitchFamily="34" charset="0"/>
              </a:rPr>
              <a:t>Atener integralmente al cliente/usuario brindando soluciones ajustadas a sus necesidades</a:t>
            </a:r>
          </a:p>
          <a:p>
            <a:pPr algn="ctr" fontAlgn="ctr"/>
            <a:endParaRPr lang="es-ES" sz="1050" b="1" kern="0" dirty="0">
              <a:solidFill>
                <a:srgbClr val="FFFFFF"/>
              </a:solidFill>
              <a:latin typeface="Calibri" pitchFamily="34" charset="0"/>
              <a:cs typeface="Calibri" pitchFamily="34" charset="0"/>
            </a:endParaRPr>
          </a:p>
        </p:txBody>
      </p:sp>
      <p:sp>
        <p:nvSpPr>
          <p:cNvPr id="4" name="CuadroTexto 3"/>
          <p:cNvSpPr txBox="1"/>
          <p:nvPr/>
        </p:nvSpPr>
        <p:spPr>
          <a:xfrm>
            <a:off x="1851138" y="2386915"/>
            <a:ext cx="8565342" cy="846386"/>
          </a:xfrm>
          <a:prstGeom prst="rect">
            <a:avLst/>
          </a:prstGeom>
          <a:noFill/>
        </p:spPr>
        <p:txBody>
          <a:bodyPr wrap="square" rtlCol="0">
            <a:spAutoFit/>
          </a:bodyPr>
          <a:lstStyle/>
          <a:p>
            <a:pPr algn="just"/>
            <a:r>
              <a:rPr lang="es-CO" sz="1400" b="1" kern="0" dirty="0">
                <a:solidFill>
                  <a:sysClr val="windowText" lastClr="000000"/>
                </a:solidFill>
              </a:rPr>
              <a:t>Enero – Diciembre 2016:</a:t>
            </a:r>
          </a:p>
          <a:p>
            <a:pPr algn="just"/>
            <a:endParaRPr lang="es-CO" sz="700" b="1" kern="0" dirty="0">
              <a:solidFill>
                <a:sysClr val="windowText" lastClr="000000"/>
              </a:solidFill>
            </a:endParaRPr>
          </a:p>
          <a:p>
            <a:pPr algn="just"/>
            <a:r>
              <a:rPr lang="es-CO" sz="1400" kern="0" dirty="0">
                <a:solidFill>
                  <a:sysClr val="windowText" lastClr="000000"/>
                </a:solidFill>
              </a:rPr>
              <a:t>En el año 2016, se presentaron un total de </a:t>
            </a:r>
            <a:r>
              <a:rPr lang="es-CO" sz="1400" b="1" kern="0" dirty="0">
                <a:solidFill>
                  <a:sysClr val="windowText" lastClr="000000"/>
                </a:solidFill>
              </a:rPr>
              <a:t>4.913 quejas</a:t>
            </a:r>
            <a:r>
              <a:rPr lang="es-CO" sz="1400" kern="0" dirty="0">
                <a:solidFill>
                  <a:sysClr val="windowText" lastClr="000000"/>
                </a:solidFill>
              </a:rPr>
              <a:t>, presentándose una disminución del 13% con respecto al año anterior, cuyo resultado fue de </a:t>
            </a:r>
            <a:r>
              <a:rPr lang="es-CO" sz="1400" b="1" kern="0" dirty="0">
                <a:solidFill>
                  <a:sysClr val="windowText" lastClr="000000"/>
                </a:solidFill>
              </a:rPr>
              <a:t>5.533 quejas</a:t>
            </a:r>
            <a:r>
              <a:rPr lang="es-CO" sz="1400" kern="0" dirty="0">
                <a:solidFill>
                  <a:sysClr val="windowText" lastClr="000000"/>
                </a:solidFill>
              </a:rPr>
              <a:t>. </a:t>
            </a:r>
          </a:p>
        </p:txBody>
      </p:sp>
      <p:sp>
        <p:nvSpPr>
          <p:cNvPr id="3" name="CuadroTexto 2"/>
          <p:cNvSpPr txBox="1"/>
          <p:nvPr/>
        </p:nvSpPr>
        <p:spPr>
          <a:xfrm>
            <a:off x="7536160" y="3068960"/>
            <a:ext cx="2880320" cy="2970044"/>
          </a:xfrm>
          <a:prstGeom prst="rect">
            <a:avLst/>
          </a:prstGeom>
          <a:noFill/>
        </p:spPr>
        <p:txBody>
          <a:bodyPr wrap="square" rtlCol="0">
            <a:spAutoFit/>
          </a:bodyPr>
          <a:lstStyle/>
          <a:p>
            <a:pPr algn="just"/>
            <a:r>
              <a:rPr lang="es-CO" sz="1100" kern="0" dirty="0">
                <a:solidFill>
                  <a:sysClr val="windowText" lastClr="000000"/>
                </a:solidFill>
              </a:rPr>
              <a:t>Logística de operación: Se reforzaron y adicionaron rutas de recolección y barrido por cada zona en diferentes sectores de la ciudad.</a:t>
            </a:r>
          </a:p>
          <a:p>
            <a:pPr algn="just"/>
            <a:endParaRPr lang="es-CO" sz="1100" kern="0" dirty="0">
              <a:solidFill>
                <a:sysClr val="windowText" lastClr="000000"/>
              </a:solidFill>
            </a:endParaRPr>
          </a:p>
          <a:p>
            <a:pPr algn="just"/>
            <a:r>
              <a:rPr lang="es-CO" sz="1100" kern="0" dirty="0">
                <a:solidFill>
                  <a:sysClr val="windowText" lastClr="000000"/>
                </a:solidFill>
              </a:rPr>
              <a:t>Se trabajaron con las tripulaciones programas de sensibilización de buenas prácticas en la prestación del servicio. </a:t>
            </a:r>
          </a:p>
          <a:p>
            <a:pPr algn="just"/>
            <a:endParaRPr lang="es-CO" sz="1100" kern="0" dirty="0">
              <a:solidFill>
                <a:sysClr val="windowText" lastClr="000000"/>
              </a:solidFill>
            </a:endParaRPr>
          </a:p>
          <a:p>
            <a:pPr algn="just"/>
            <a:r>
              <a:rPr lang="es-CO" sz="1100" kern="0" dirty="0">
                <a:solidFill>
                  <a:sysClr val="windowText" lastClr="000000"/>
                </a:solidFill>
              </a:rPr>
              <a:t>Se cuenta con un proceso de atención clientes donde se brinda una mejor orientación al usuario con respecto a horarios y frecuencias de recolección, la información recibida por parte de los usuarios en las </a:t>
            </a:r>
            <a:r>
              <a:rPr lang="es-CO" sz="1100" kern="0" dirty="0" err="1">
                <a:solidFill>
                  <a:sysClr val="windowText" lastClr="000000"/>
                </a:solidFill>
              </a:rPr>
              <a:t>PQRs</a:t>
            </a:r>
            <a:r>
              <a:rPr lang="es-CO" sz="1100" kern="0" dirty="0">
                <a:solidFill>
                  <a:sysClr val="windowText" lastClr="000000"/>
                </a:solidFill>
              </a:rPr>
              <a:t>, se clasifica adecuadamente de acuerdo al motivo y a la tipología para realizar la trazabilidad de las mismas. </a:t>
            </a:r>
          </a:p>
          <a:p>
            <a:endParaRPr lang="es-CO" sz="1100" kern="0" dirty="0">
              <a:solidFill>
                <a:sysClr val="windowText" lastClr="000000"/>
              </a:solidFill>
            </a:endParaRPr>
          </a:p>
        </p:txBody>
      </p:sp>
      <p:pic>
        <p:nvPicPr>
          <p:cNvPr id="17" name="Imagen 16" descr="C:\Users\nalvarpe\AppData\Local\Microsoft\Windows\INetCache\Content.Outlook\FL1S6VSR\chulo nora.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8410" y="3161203"/>
            <a:ext cx="287750" cy="180361"/>
          </a:xfrm>
          <a:prstGeom prst="rect">
            <a:avLst/>
          </a:prstGeom>
          <a:noFill/>
          <a:ln>
            <a:noFill/>
          </a:ln>
        </p:spPr>
      </p:pic>
      <p:pic>
        <p:nvPicPr>
          <p:cNvPr id="18" name="Imagen 17" descr="C:\Users\nalvarpe\AppData\Local\Microsoft\Windows\INetCache\Content.Outlook\FL1S6VSR\chulo nora.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6110" y="3815382"/>
            <a:ext cx="306648" cy="192206"/>
          </a:xfrm>
          <a:prstGeom prst="rect">
            <a:avLst/>
          </a:prstGeom>
          <a:noFill/>
          <a:ln>
            <a:noFill/>
          </a:ln>
        </p:spPr>
      </p:pic>
      <p:pic>
        <p:nvPicPr>
          <p:cNvPr id="19" name="Imagen 18" descr="C:\Users\nalvarpe\AppData\Local\Microsoft\Windows\INetCache\Content.Outlook\FL1S6VSR\chulo nora.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63329" y="4437113"/>
            <a:ext cx="274020" cy="171755"/>
          </a:xfrm>
          <a:prstGeom prst="rect">
            <a:avLst/>
          </a:prstGeom>
          <a:noFill/>
          <a:ln>
            <a:noFill/>
          </a:ln>
        </p:spPr>
      </p:pic>
      <p:sp>
        <p:nvSpPr>
          <p:cNvPr id="6" name="Rectángulo 5"/>
          <p:cNvSpPr/>
          <p:nvPr/>
        </p:nvSpPr>
        <p:spPr>
          <a:xfrm>
            <a:off x="2344578" y="5949280"/>
            <a:ext cx="4896544" cy="600164"/>
          </a:xfrm>
          <a:prstGeom prst="rect">
            <a:avLst/>
          </a:prstGeom>
        </p:spPr>
        <p:txBody>
          <a:bodyPr wrap="square">
            <a:spAutoFit/>
          </a:bodyPr>
          <a:lstStyle/>
          <a:p>
            <a:pPr algn="just"/>
            <a:r>
              <a:rPr lang="es-CO" sz="1100" kern="0" dirty="0">
                <a:solidFill>
                  <a:sysClr val="windowText" lastClr="000000"/>
                </a:solidFill>
              </a:rPr>
              <a:t>Interacción entre la atención y la prestación del servicio, donde interviene operaciones de aseo, no sólo como responsable de la prestación del servicio, sino teniendo más cercanía con el usuario. </a:t>
            </a:r>
          </a:p>
        </p:txBody>
      </p:sp>
      <p:pic>
        <p:nvPicPr>
          <p:cNvPr id="20" name="Imagen 19" descr="C:\Users\nalvarpe\AppData\Local\Microsoft\Windows\INetCache\Content.Outlook\FL1S6VSR\chulo nora.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7568" y="5986420"/>
            <a:ext cx="274020" cy="171755"/>
          </a:xfrm>
          <a:prstGeom prst="rect">
            <a:avLst/>
          </a:prstGeom>
          <a:noFill/>
          <a:ln>
            <a:noFill/>
          </a:ln>
        </p:spPr>
      </p:pic>
      <p:graphicFrame>
        <p:nvGraphicFramePr>
          <p:cNvPr id="21" name="Gráfico 20"/>
          <p:cNvGraphicFramePr>
            <a:graphicFrameLocks/>
          </p:cNvGraphicFramePr>
          <p:nvPr/>
        </p:nvGraphicFramePr>
        <p:xfrm>
          <a:off x="2149790" y="3114684"/>
          <a:ext cx="4738298"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78599449"/>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1110</Words>
  <Application>Microsoft Office PowerPoint</Application>
  <PresentationFormat>Panorámica</PresentationFormat>
  <Paragraphs>326</Paragraphs>
  <Slides>7</Slides>
  <Notes>6</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Calibri</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NORA PATRICIA ALVAREZ PEREIRA</dc:creator>
  <cp:lastModifiedBy>USUARIO</cp:lastModifiedBy>
  <cp:revision>1</cp:revision>
  <dcterms:created xsi:type="dcterms:W3CDTF">2018-07-31T19:45:59Z</dcterms:created>
  <dcterms:modified xsi:type="dcterms:W3CDTF">2021-12-21T15:46:45Z</dcterms:modified>
</cp:coreProperties>
</file>